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84"/>
  </p:notesMasterIdLst>
  <p:handoutMasterIdLst>
    <p:handoutMasterId r:id="rId85"/>
  </p:handoutMasterIdLst>
  <p:sldIdLst>
    <p:sldId id="256" r:id="rId2"/>
    <p:sldId id="646" r:id="rId3"/>
    <p:sldId id="284" r:id="rId4"/>
    <p:sldId id="258" r:id="rId5"/>
    <p:sldId id="647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7" r:id="rId26"/>
    <p:sldId id="285" r:id="rId27"/>
    <p:sldId id="286" r:id="rId28"/>
    <p:sldId id="288" r:id="rId29"/>
    <p:sldId id="289" r:id="rId30"/>
    <p:sldId id="293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648" r:id="rId43"/>
    <p:sldId id="661" r:id="rId44"/>
    <p:sldId id="302" r:id="rId45"/>
    <p:sldId id="303" r:id="rId46"/>
    <p:sldId id="304" r:id="rId47"/>
    <p:sldId id="305" r:id="rId48"/>
    <p:sldId id="306" r:id="rId49"/>
    <p:sldId id="307" r:id="rId50"/>
    <p:sldId id="650" r:id="rId51"/>
    <p:sldId id="659" r:id="rId52"/>
    <p:sldId id="660" r:id="rId53"/>
    <p:sldId id="309" r:id="rId54"/>
    <p:sldId id="310" r:id="rId55"/>
    <p:sldId id="654" r:id="rId56"/>
    <p:sldId id="311" r:id="rId57"/>
    <p:sldId id="314" r:id="rId58"/>
    <p:sldId id="312" r:id="rId59"/>
    <p:sldId id="313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651" r:id="rId69"/>
    <p:sldId id="652" r:id="rId70"/>
    <p:sldId id="323" r:id="rId71"/>
    <p:sldId id="655" r:id="rId72"/>
    <p:sldId id="656" r:id="rId73"/>
    <p:sldId id="657" r:id="rId74"/>
    <p:sldId id="324" r:id="rId75"/>
    <p:sldId id="325" r:id="rId76"/>
    <p:sldId id="327" r:id="rId77"/>
    <p:sldId id="328" r:id="rId78"/>
    <p:sldId id="326" r:id="rId79"/>
    <p:sldId id="329" r:id="rId80"/>
    <p:sldId id="330" r:id="rId81"/>
    <p:sldId id="331" r:id="rId82"/>
    <p:sldId id="658" r:id="rId83"/>
  </p:sldIdLst>
  <p:sldSz cx="9906000" cy="6858000" type="A4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EB"/>
    <a:srgbClr val="B8191A"/>
    <a:srgbClr val="FFFFFF"/>
    <a:srgbClr val="5C0A08"/>
    <a:srgbClr val="54616C"/>
    <a:srgbClr val="C5CAD1"/>
    <a:srgbClr val="DCDCDC"/>
    <a:srgbClr val="044C94"/>
    <a:srgbClr val="F9B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76" autoAdjust="0"/>
    <p:restoredTop sz="94552" autoAdjust="0"/>
  </p:normalViewPr>
  <p:slideViewPr>
    <p:cSldViewPr snapToGrid="0">
      <p:cViewPr varScale="1">
        <p:scale>
          <a:sx n="125" d="100"/>
          <a:sy n="125" d="100"/>
        </p:scale>
        <p:origin x="883" y="77"/>
      </p:cViewPr>
      <p:guideLst/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658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564CBBA-0C9B-484D-B934-236464FF0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9D22CF-834D-4FA5-9C6D-4703EE3724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B45E5-2AC3-4C8B-957C-CA2A98F97733}" type="datetimeFigureOut">
              <a:rPr lang="de-DE" smtClean="0"/>
              <a:t>19.10.2023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168D40-1F96-49E6-97B3-01A4CEBF7D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3C673E-F961-445E-BE9F-8BBB2ABE9D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CC28-3066-4FEF-A6D8-D3D9717C5B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560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AA4BB-CF3A-49B5-B62A-99D4A9D0A00C}" type="datetimeFigureOut">
              <a:rPr lang="de-DE" smtClean="0"/>
              <a:t>19.10.2023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243013"/>
            <a:ext cx="48482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9264F-460C-4E21-AA5A-EBCEEC18654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52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B71CB-A4C1-46CC-A506-2B30EFFC3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A875275-DED4-4DF7-93EA-156291129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615C06-E7C5-48F8-AD0F-C6215F23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216E0D-01EF-4173-89BD-15884387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B95A65-80B5-4F89-B0CE-BE2C012D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9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48DE6-8213-4227-ACC2-2C8C0E50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830180B-DA3D-4D62-9704-780EF7E9C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1A146E-F1F2-46ED-930D-7A226DC7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652EAA-5BE3-4FE0-8B17-2DE680B0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053793-F0BC-43FD-8B86-6E6A6ACA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1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AFFF1F1-AD1B-4285-B65A-02FBEB795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F7F7CC-8CBF-4D17-95AC-DC0AB7CFE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9FFB93-907D-4D8B-8676-1E3AA91D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9CF23E-B552-47BE-9212-6B2B6A5E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4DBDF3-44B7-4FAD-B6F4-5B2E3151A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1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6449F-18DC-435D-B360-1B78D39F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FC6ECD-1794-4733-9AAF-290FEEA5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B61B27-3DCC-4196-AC73-1D6EBDA9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873D46-00E6-4DF7-8643-0489AECC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B3C67B-FE26-4708-89D9-6B1DA1C7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8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757B7-2002-4F91-893E-BB89CFF9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0F0A29-1BAC-446F-A12A-478CA808A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BA0CA0-6B84-444D-8B44-F187D7F7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A15CC-15E0-42B6-91E1-FAA67EB5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B6D444-DED1-443C-BFA3-DB3047BF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8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449F9-D802-48A2-8D96-E6DC3AAF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3CFFB4-720D-43B0-9040-8EB9C9DB8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4465A9-6099-4C6A-8A28-899E360FE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346263-9137-48A6-9527-9361DD88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CBCE7D-7371-4235-9CAA-06DAFD94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E55AE4-6B19-4985-88D8-45F7151C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0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67059-BE20-4509-A061-30500240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F1B1BE-92F3-40BA-8E6B-1F5FAA938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0C53D5-6AF7-4DE4-BD52-14940789B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5E9D06-90F8-4204-B050-5907DC686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C898B8-5FA6-4E74-9425-6328AA92E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2518167-B863-4AE3-8D24-F8FF2D521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B3F9D9-99E6-4EAF-89F6-55661530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BE0D03-40E6-4E03-9173-E4DFBE9C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4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F5CCA-7B27-41AF-80D5-0761E55E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5FF868-49A6-4E76-8563-3D5E7BCD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80A511-C97D-4E31-BBD4-43B415911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8E05AB-CBB5-48B0-834F-AE88CF0AD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94CAC4-AFD3-4460-84EA-025B3410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2B77EB-2DB4-402F-B315-32A12783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773DDB-7477-425E-9E0E-A3D97D8E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4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5A022-9630-44D2-B4B7-447E9027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73564-AEFC-4934-ADAA-64322D9A1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1AD5-8D10-4D04-87D8-B2CD767EA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43E8C7-38D3-4DCD-A750-AC306B36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D9725C-4CB7-4B58-BCA9-71ED3AC5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514F5D-DEA8-4D74-82FE-F30462BA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5150C-9293-4C1E-92B5-F479BA20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F4502D1-F456-4A70-8C1F-9B466D078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923835-8848-454C-866C-224A6E9D3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1E3FC4-999F-4038-88B3-C9BAAE3D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5C8207-DE5A-4DDF-BA26-BB222CBC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2A2CA5-103A-4862-9711-A7AF8225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1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B7ADAF-CFA8-4C63-B180-B0C3EDA65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51BD6B-9E9F-4C16-85B3-074B76BC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03E308-FEA2-424D-A86F-A69D9A711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C2AF7-8D5D-4868-A2A6-0E0016B04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D2ECE3-72BB-44B5-8418-2AE9DFB8B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FF12BB-A86C-4F41-AF4B-AD80EEDE8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C4AF6-8898-4505-8C9F-1487D05E51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164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78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7BDFA-3654-4B1D-A6DF-25F53F3B5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dirty="0">
                <a:latin typeface="Bellota Text" panose="00000500000000000000"/>
              </a:rPr>
              <a:t>Frostbeulentraining Saison 2022/2023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C40E85-D6C2-48DF-A5AE-3F61FA2262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latin typeface="Bellota Text" panose="00000500000000000000"/>
              </a:rPr>
              <a:t>Mit den Guides: Harry, Robert, Gerhard, Hans, </a:t>
            </a:r>
            <a:r>
              <a:rPr lang="de-DE" sz="2400" dirty="0" err="1">
                <a:latin typeface="Bellota Text" panose="00000500000000000000"/>
              </a:rPr>
              <a:t>Done</a:t>
            </a:r>
            <a:r>
              <a:rPr lang="de-DE" sz="2400" dirty="0">
                <a:latin typeface="Bellota Text" panose="00000500000000000000"/>
              </a:rPr>
              <a:t>, Chris, Marco, </a:t>
            </a:r>
            <a:r>
              <a:rPr lang="de-DE" sz="2400" dirty="0" err="1">
                <a:latin typeface="Bellota Text" panose="00000500000000000000"/>
              </a:rPr>
              <a:t>Bäda</a:t>
            </a:r>
            <a:r>
              <a:rPr lang="de-DE" sz="2400" dirty="0">
                <a:latin typeface="Bellota Text" panose="00000500000000000000"/>
              </a:rPr>
              <a:t> und Karin </a:t>
            </a:r>
          </a:p>
        </p:txBody>
      </p:sp>
      <p:pic>
        <p:nvPicPr>
          <p:cNvPr id="4" name="summer-adventures-115949">
            <a:hlinkClick r:id="" action="ppaction://media"/>
            <a:extLst>
              <a:ext uri="{FF2B5EF4-FFF2-40B4-BE49-F238E27FC236}">
                <a16:creationId xmlns:a16="http://schemas.microsoft.com/office/drawing/2014/main" id="{B1B4890B-EF7F-4BA6-97A4-F8F3AABEA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437" y="87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89AD2A8-05E5-47DA-90D4-7812911648A5}"/>
              </a:ext>
            </a:extLst>
          </p:cNvPr>
          <p:cNvSpPr txBox="1"/>
          <p:nvPr/>
        </p:nvSpPr>
        <p:spPr>
          <a:xfrm rot="9601405" flipV="1">
            <a:off x="862115" y="2944247"/>
            <a:ext cx="260168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5.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r>
              <a:rPr lang="de-DE" sz="1600" dirty="0">
                <a:solidFill>
                  <a:prstClr val="white"/>
                </a:solidFill>
                <a:latin typeface="Calibri" panose="020F0502020204030204"/>
              </a:rPr>
              <a:t>06.11.2022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5599074-D099-4098-9ACF-717B83B2A58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327564" y="1200150"/>
            <a:ext cx="6047509" cy="4767263"/>
            <a:chOff x="2864694" y="685800"/>
            <a:chExt cx="7443088" cy="5867400"/>
          </a:xfrm>
        </p:grpSpPr>
        <p:pic>
          <p:nvPicPr>
            <p:cNvPr id="3" name="Grafik 2" descr="Ea06.11.2022.1">
              <a:extLst>
                <a:ext uri="{FF2B5EF4-FFF2-40B4-BE49-F238E27FC236}">
                  <a16:creationId xmlns:a16="http://schemas.microsoft.com/office/drawing/2014/main" id="{F8012CA4-C574-4849-8940-4330A559D7E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50" y="685800"/>
              <a:ext cx="3084513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A9F121E-E9EC-494F-B7CE-39272141D0FF}"/>
                </a:ext>
              </a:extLst>
            </p:cNvPr>
            <p:cNvSpPr/>
            <p:nvPr/>
          </p:nvSpPr>
          <p:spPr>
            <a:xfrm>
              <a:off x="2864694" y="6210300"/>
              <a:ext cx="7443088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Günther:   Merci Harry für so manche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Harryante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06.11.2022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57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8358B29-2634-4504-9E1F-71B5EB4F957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Ec06.11.2022">
              <a:extLst>
                <a:ext uri="{FF2B5EF4-FFF2-40B4-BE49-F238E27FC236}">
                  <a16:creationId xmlns:a16="http://schemas.microsoft.com/office/drawing/2014/main" id="{E742BA33-907D-4A71-AA8D-F9E0DF62BAC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F66FF7A-86E9-419F-BC15-931188A8BEC5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Roswitha: </a:t>
              </a:r>
              <a:r>
                <a:rPr lang="de-DE" sz="1950" dirty="0" err="1">
                  <a:solidFill>
                    <a:prstClr val="white"/>
                  </a:solidFill>
                  <a:latin typeface="Calibri" panose="020F0502020204030204"/>
                </a:rPr>
                <a:t>Soiche</a:t>
              </a:r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de-DE" sz="1950" dirty="0" err="1">
                  <a:solidFill>
                    <a:prstClr val="white"/>
                  </a:solidFill>
                  <a:latin typeface="Calibri" panose="020F0502020204030204"/>
                </a:rPr>
                <a:t>hitzen</a:t>
              </a:r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de-DE" sz="1950" dirty="0" err="1">
                  <a:solidFill>
                    <a:prstClr val="white"/>
                  </a:solidFill>
                  <a:latin typeface="Calibri" panose="020F0502020204030204"/>
                </a:rPr>
                <a:t>heid</a:t>
              </a:r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 – kurze Hose Respekt    </a:t>
              </a:r>
            </a:p>
          </p:txBody>
        </p:sp>
      </p:grp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621C00A-2218-4CC1-B95A-73A31B4B37C0}"/>
              </a:ext>
            </a:extLst>
          </p:cNvPr>
          <p:cNvSpPr/>
          <p:nvPr/>
        </p:nvSpPr>
        <p:spPr>
          <a:xfrm rot="15112057">
            <a:off x="3126970" y="5281630"/>
            <a:ext cx="353291" cy="1593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0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4DE8218-F53D-4CFA-8E43-6F55DDD678B1}"/>
              </a:ext>
            </a:extLst>
          </p:cNvPr>
          <p:cNvSpPr txBox="1"/>
          <p:nvPr/>
        </p:nvSpPr>
        <p:spPr>
          <a:xfrm rot="10609553" flipV="1">
            <a:off x="2476500" y="560832"/>
            <a:ext cx="3851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6.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r>
              <a:rPr lang="de-DE" sz="1600" dirty="0">
                <a:solidFill>
                  <a:prstClr val="white"/>
                </a:solidFill>
                <a:latin typeface="Calibri" panose="020F0502020204030204"/>
              </a:rPr>
              <a:t>13.11.2022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CA6D823-1BA9-4E94-8CD2-F495063680C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F113.11.2022.1">
              <a:extLst>
                <a:ext uri="{FF2B5EF4-FFF2-40B4-BE49-F238E27FC236}">
                  <a16:creationId xmlns:a16="http://schemas.microsoft.com/office/drawing/2014/main" id="{D919AB6D-8064-44F5-928E-2252ACE484D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83C65B4-5BE5-46C7-BE44-8CAF8726CC4B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Suppa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gfahn</a:t>
              </a:r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5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8922C1C-E6CC-4FA4-9668-8B3B918F95D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098963" y="1200150"/>
            <a:ext cx="5493327" cy="4767263"/>
            <a:chOff x="2583339" y="685800"/>
            <a:chExt cx="6761018" cy="5867400"/>
          </a:xfrm>
        </p:grpSpPr>
        <p:pic>
          <p:nvPicPr>
            <p:cNvPr id="3" name="Grafik 2" descr="Fa13.11.2022.2">
              <a:extLst>
                <a:ext uri="{FF2B5EF4-FFF2-40B4-BE49-F238E27FC236}">
                  <a16:creationId xmlns:a16="http://schemas.microsoft.com/office/drawing/2014/main" id="{3CF637AC-262C-4BD0-903F-1AEE85BF877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7A5E9DE-7862-4207-95FB-A7BF505D6356}"/>
                </a:ext>
              </a:extLst>
            </p:cNvPr>
            <p:cNvSpPr/>
            <p:nvPr/>
          </p:nvSpPr>
          <p:spPr>
            <a:xfrm>
              <a:off x="2583339" y="6210300"/>
              <a:ext cx="6761018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 Hans: Mercy Florian fürs Ketten flicken 13.11.2022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3F2BD2E-1883-450F-AF9E-1C775389741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23651" y="1200150"/>
            <a:ext cx="8820912" cy="4778414"/>
            <a:chOff x="767572" y="685800"/>
            <a:chExt cx="10856504" cy="5881124"/>
          </a:xfrm>
        </p:grpSpPr>
        <p:pic>
          <p:nvPicPr>
            <p:cNvPr id="3" name="Grafik 2" descr="Fb13.11.2022.3">
              <a:extLst>
                <a:ext uri="{FF2B5EF4-FFF2-40B4-BE49-F238E27FC236}">
                  <a16:creationId xmlns:a16="http://schemas.microsoft.com/office/drawing/2014/main" id="{17BD172A-B66F-4F3C-AAAD-B11CAEB4EAA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7775" y="685800"/>
              <a:ext cx="461645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1CC9560-A1C1-4B32-96DF-FDB87A55E87F}"/>
                </a:ext>
              </a:extLst>
            </p:cNvPr>
            <p:cNvSpPr/>
            <p:nvPr/>
          </p:nvSpPr>
          <p:spPr>
            <a:xfrm>
              <a:off x="767572" y="6510654"/>
              <a:ext cx="10856504" cy="5627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C5C296C1-A85E-4248-B94C-60750E866668}"/>
              </a:ext>
            </a:extLst>
          </p:cNvPr>
          <p:cNvSpPr txBox="1"/>
          <p:nvPr/>
        </p:nvSpPr>
        <p:spPr>
          <a:xfrm>
            <a:off x="1483112" y="752707"/>
            <a:ext cx="238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>
                <a:solidFill>
                  <a:prstClr val="white"/>
                </a:solidFill>
                <a:latin typeface="Bellota Text" panose="00000500000000000000"/>
              </a:rPr>
              <a:t>Wirkt auch ohne Worte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74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70EAE68-1545-4BF3-81B9-07FFDE99CE7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163781" y="1200150"/>
            <a:ext cx="7536873" cy="4767263"/>
            <a:chOff x="1432346" y="685800"/>
            <a:chExt cx="9276151" cy="5867400"/>
          </a:xfrm>
        </p:grpSpPr>
        <p:pic>
          <p:nvPicPr>
            <p:cNvPr id="3" name="Grafik 2" descr="Fc13.11.2022">
              <a:extLst>
                <a:ext uri="{FF2B5EF4-FFF2-40B4-BE49-F238E27FC236}">
                  <a16:creationId xmlns:a16="http://schemas.microsoft.com/office/drawing/2014/main" id="{0D683106-E677-4155-8901-0C2ED0758E4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0DC900B-52ED-4F18-BEDF-1FF421006FF7}"/>
                </a:ext>
              </a:extLst>
            </p:cNvPr>
            <p:cNvSpPr/>
            <p:nvPr/>
          </p:nvSpPr>
          <p:spPr>
            <a:xfrm>
              <a:off x="1432346" y="6210300"/>
              <a:ext cx="9276151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Danke von Guide Chris für die nahtlose Integration      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BE166353-6DCE-431D-A93B-687D71202689}"/>
              </a:ext>
            </a:extLst>
          </p:cNvPr>
          <p:cNvSpPr txBox="1"/>
          <p:nvPr/>
        </p:nvSpPr>
        <p:spPr>
          <a:xfrm>
            <a:off x="408414" y="479722"/>
            <a:ext cx="495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Guide Chris (der von den schnellen</a:t>
            </a:r>
            <a:r>
              <a:rPr lang="de-DE" sz="1800" dirty="0">
                <a:solidFill>
                  <a:prstClr val="white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🙀)</a:t>
            </a:r>
            <a:endParaRPr lang="de-DE" sz="1800" dirty="0">
              <a:solidFill>
                <a:prstClr val="white"/>
              </a:solidFill>
              <a:latin typeface="Bellota Text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0727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6E5E6F3-6054-42D8-A14F-13224BFC89A2}"/>
              </a:ext>
            </a:extLst>
          </p:cNvPr>
          <p:cNvSpPr txBox="1"/>
          <p:nvPr/>
        </p:nvSpPr>
        <p:spPr>
          <a:xfrm rot="10800000" flipV="1">
            <a:off x="2494788" y="521255"/>
            <a:ext cx="516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7.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r>
              <a:rPr lang="de-DE" sz="1600" dirty="0">
                <a:solidFill>
                  <a:prstClr val="white"/>
                </a:solidFill>
                <a:latin typeface="Calibri" panose="020F0502020204030204"/>
              </a:rPr>
              <a:t>20.11.2022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57E9392-4718-4189-A130-0526F6AF79C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G20.11.2022">
              <a:extLst>
                <a:ext uri="{FF2B5EF4-FFF2-40B4-BE49-F238E27FC236}">
                  <a16:creationId xmlns:a16="http://schemas.microsoft.com/office/drawing/2014/main" id="{A167687A-7A90-490C-8630-5A556221C0CF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CBCE6AE-3E4A-493A-BDF3-39612CF1C004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Hoizland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vom feinsten, hinter Reischach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4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A153A7AE-C4BE-41CE-A45E-CE025DD51548}"/>
              </a:ext>
            </a:extLst>
          </p:cNvPr>
          <p:cNvSpPr txBox="1"/>
          <p:nvPr/>
        </p:nvSpPr>
        <p:spPr>
          <a:xfrm rot="10800000" flipV="1">
            <a:off x="2476500" y="512064"/>
            <a:ext cx="3893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8 .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27.11.2022 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FAE139A-698B-473C-BCCD-8202DA89A7B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Hb26.11.2022.2">
              <a:extLst>
                <a:ext uri="{FF2B5EF4-FFF2-40B4-BE49-F238E27FC236}">
                  <a16:creationId xmlns:a16="http://schemas.microsoft.com/office/drawing/2014/main" id="{B94723E3-3949-43E3-BCA2-D3BA50AE807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3327A6A-571D-48D7-A550-8B4D0F3A0380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Nur keine Schadenfreude für den „letzten“     </a:t>
              </a:r>
            </a:p>
          </p:txBody>
        </p:sp>
      </p:grpSp>
      <p:sp>
        <p:nvSpPr>
          <p:cNvPr id="2" name="Pfeil: gestreift nach rechts 1">
            <a:extLst>
              <a:ext uri="{FF2B5EF4-FFF2-40B4-BE49-F238E27FC236}">
                <a16:creationId xmlns:a16="http://schemas.microsoft.com/office/drawing/2014/main" id="{CFC5EA3B-CD9C-47BB-B0C5-A639BC94495E}"/>
              </a:ext>
            </a:extLst>
          </p:cNvPr>
          <p:cNvSpPr/>
          <p:nvPr/>
        </p:nvSpPr>
        <p:spPr>
          <a:xfrm>
            <a:off x="5063836" y="2847109"/>
            <a:ext cx="256309" cy="2216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4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0CE2F91-8106-4684-8E06-010028DB2B8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Hc26.11.2022">
              <a:extLst>
                <a:ext uri="{FF2B5EF4-FFF2-40B4-BE49-F238E27FC236}">
                  <a16:creationId xmlns:a16="http://schemas.microsoft.com/office/drawing/2014/main" id="{E377193C-A48C-402B-80CF-F7230D6CD14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0BEBAD6-3D9F-4539-92FB-4A116FFFFD8C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Richtig mal viele Fotos gemacht.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5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6806964-EBAA-4AB4-BFDC-96EAE3C52FD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Hd27.11.2022">
              <a:extLst>
                <a:ext uri="{FF2B5EF4-FFF2-40B4-BE49-F238E27FC236}">
                  <a16:creationId xmlns:a16="http://schemas.microsoft.com/office/drawing/2014/main" id="{D1F0BD78-86C6-49F9-A698-F095B70EE53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50B96C-30EB-4021-9C16-A205578EF7E0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de-DE" sz="6000" dirty="0">
                  <a:solidFill>
                    <a:prstClr val="white"/>
                  </a:solidFill>
                  <a:latin typeface="Bellota Text" panose="00000500000000000000"/>
                </a:rPr>
                <a:t>Die „langsamen“ im Nebel unterwegs      27.11.2022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3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FE085CB-F9ED-44D5-AE9F-F4BD18804221}"/>
              </a:ext>
            </a:extLst>
          </p:cNvPr>
          <p:cNvSpPr txBox="1"/>
          <p:nvPr/>
        </p:nvSpPr>
        <p:spPr>
          <a:xfrm rot="10800000" flipV="1">
            <a:off x="2476500" y="542544"/>
            <a:ext cx="4241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1.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r>
              <a:rPr lang="de-DE" sz="1600" dirty="0">
                <a:solidFill>
                  <a:prstClr val="white"/>
                </a:solidFill>
                <a:latin typeface="Calibri" panose="020F0502020204030204"/>
              </a:rPr>
              <a:t>09.10.2022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B272A13-34E0-4485-8910-C15CC140FD0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62912" y="1185481"/>
            <a:ext cx="5961888" cy="4781932"/>
            <a:chOff x="2438400" y="685800"/>
            <a:chExt cx="7315200" cy="5867400"/>
          </a:xfrm>
        </p:grpSpPr>
        <p:pic>
          <p:nvPicPr>
            <p:cNvPr id="3" name="Grafik 2" descr="A09.10.2022">
              <a:extLst>
                <a:ext uri="{FF2B5EF4-FFF2-40B4-BE49-F238E27FC236}">
                  <a16:creationId xmlns:a16="http://schemas.microsoft.com/office/drawing/2014/main" id="{2BC2A4ED-2405-4569-9449-51CDCCDCD4D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0200B0A-531F-431F-B58A-42F3DF37A997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Noch kein Frost in Sicht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1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0662031-0055-4D3C-B9E3-4E62B48DE9F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398190" y="1340358"/>
            <a:ext cx="7109619" cy="4767263"/>
            <a:chOff x="1720850" y="685800"/>
            <a:chExt cx="8750300" cy="5867400"/>
          </a:xfrm>
        </p:grpSpPr>
        <p:pic>
          <p:nvPicPr>
            <p:cNvPr id="3" name="Grafik 2" descr="Ia04.12.2022.1">
              <a:extLst>
                <a:ext uri="{FF2B5EF4-FFF2-40B4-BE49-F238E27FC236}">
                  <a16:creationId xmlns:a16="http://schemas.microsoft.com/office/drawing/2014/main" id="{83D24BB0-8C5B-4944-86F7-8E1A0B0CB7B4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0850" y="685800"/>
              <a:ext cx="87503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F3F63AE-37C7-4998-AD22-60B3E3DFC44B}"/>
                </a:ext>
              </a:extLst>
            </p:cNvPr>
            <p:cNvSpPr/>
            <p:nvPr/>
          </p:nvSpPr>
          <p:spPr>
            <a:xfrm>
              <a:off x="1720850" y="6210300"/>
              <a:ext cx="87503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Ich dachte es gibt heute Stollen?   Oder doch Ostereiersuche?          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90EA81F1-E8BE-46F2-AF99-452E230DEFD7}"/>
              </a:ext>
            </a:extLst>
          </p:cNvPr>
          <p:cNvSpPr txBox="1"/>
          <p:nvPr/>
        </p:nvSpPr>
        <p:spPr>
          <a:xfrm rot="164156">
            <a:off x="2594115" y="777244"/>
            <a:ext cx="4462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9 .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04.12.2022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8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061A58C-8A6D-4E68-B2FA-E2D6D804235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93993" y="-467560"/>
            <a:ext cx="9134043" cy="8791575"/>
            <a:chOff x="685800" y="-1981993"/>
            <a:chExt cx="10820400" cy="10820400"/>
          </a:xfrm>
        </p:grpSpPr>
        <p:pic>
          <p:nvPicPr>
            <p:cNvPr id="3" name="Grafik 2" descr="Ib04.12.2022">
              <a:extLst>
                <a:ext uri="{FF2B5EF4-FFF2-40B4-BE49-F238E27FC236}">
                  <a16:creationId xmlns:a16="http://schemas.microsoft.com/office/drawing/2014/main" id="{16EED4B4-7C56-4136-BA2C-EA4AFC9162D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128" t="-21701" r="-39128" b="-21701"/>
            <a:stretch/>
          </p:blipFill>
          <p:spPr>
            <a:xfrm rot="5400000"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7B2C3B1-B24E-4EEC-96B0-B942193616F2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000" dirty="0">
                  <a:solidFill>
                    <a:prstClr val="white"/>
                  </a:solidFill>
                  <a:latin typeface="Bellota Text" panose="00000500000000000000"/>
                </a:rPr>
                <a:t>Vorher noch Bike richten.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9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C39EB05-F865-423B-A07F-1C9BFB846B8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657857" y="1200150"/>
            <a:ext cx="5132832" cy="4767263"/>
            <a:chOff x="3271208" y="685800"/>
            <a:chExt cx="6317331" cy="5867400"/>
          </a:xfrm>
        </p:grpSpPr>
        <p:pic>
          <p:nvPicPr>
            <p:cNvPr id="3" name="Grafik 2" descr="ic4.12.2022.3">
              <a:extLst>
                <a:ext uri="{FF2B5EF4-FFF2-40B4-BE49-F238E27FC236}">
                  <a16:creationId xmlns:a16="http://schemas.microsoft.com/office/drawing/2014/main" id="{4C097D6F-94E9-4744-829F-7D7F20EDDAD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1DF5FC6-6CFD-4434-96C1-5E8777498F7C}"/>
                </a:ext>
              </a:extLst>
            </p:cNvPr>
            <p:cNvSpPr/>
            <p:nvPr/>
          </p:nvSpPr>
          <p:spPr>
            <a:xfrm>
              <a:off x="3271208" y="6210300"/>
              <a:ext cx="6317331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Master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of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Trails – da Vitus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6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3AC9619-97BA-4855-BEBC-C38D467C092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Id04.12.2022.3">
              <a:extLst>
                <a:ext uri="{FF2B5EF4-FFF2-40B4-BE49-F238E27FC236}">
                  <a16:creationId xmlns:a16="http://schemas.microsoft.com/office/drawing/2014/main" id="{0FD3019D-010D-44BE-BC64-D5D715AB919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A43121B-24FC-4DD2-8BAD-A800E1D72651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Lecker Stollen, Danke Sonja und Anneliese fürs Backen</a:t>
              </a:r>
            </a:p>
          </p:txBody>
        </p:sp>
      </p:grpSp>
      <p:sp>
        <p:nvSpPr>
          <p:cNvPr id="2" name="Pfeil: gestreift nach rechts 1">
            <a:extLst>
              <a:ext uri="{FF2B5EF4-FFF2-40B4-BE49-F238E27FC236}">
                <a16:creationId xmlns:a16="http://schemas.microsoft.com/office/drawing/2014/main" id="{7BB7D466-155D-4CF4-B36D-34F93DE8F664}"/>
              </a:ext>
            </a:extLst>
          </p:cNvPr>
          <p:cNvSpPr/>
          <p:nvPr/>
        </p:nvSpPr>
        <p:spPr>
          <a:xfrm>
            <a:off x="1463040" y="4114800"/>
            <a:ext cx="701040" cy="481584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0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59731CD-A42E-4009-9993-16EE5F712D66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Ie04.12.2022.2">
              <a:extLst>
                <a:ext uri="{FF2B5EF4-FFF2-40B4-BE49-F238E27FC236}">
                  <a16:creationId xmlns:a16="http://schemas.microsoft.com/office/drawing/2014/main" id="{70562560-726B-49C4-BFCE-B9A514D62F2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E345A70-D7F4-4187-B52F-554F4C9C62C5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Mit Gruppenbild</a:t>
              </a:r>
            </a:p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1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6F73020E-3BBB-4B4C-99DA-748283185FE7}"/>
              </a:ext>
            </a:extLst>
          </p:cNvPr>
          <p:cNvSpPr txBox="1"/>
          <p:nvPr/>
        </p:nvSpPr>
        <p:spPr>
          <a:xfrm rot="10800000" flipV="1">
            <a:off x="2427732" y="136411"/>
            <a:ext cx="4527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10.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und richtig mit Schnee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6D6A13D-AF04-454D-A987-CD55C5D951E0}"/>
              </a:ext>
            </a:extLst>
          </p:cNvPr>
          <p:cNvSpPr txBox="1"/>
          <p:nvPr/>
        </p:nvSpPr>
        <p:spPr>
          <a:xfrm>
            <a:off x="676782" y="755904"/>
            <a:ext cx="394398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Gerti: Bin nicht dabei. Mir ist es zu glatt.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9F3BFA-263C-4820-9B49-3A19A3F5C067}"/>
              </a:ext>
            </a:extLst>
          </p:cNvPr>
          <p:cNvSpPr txBox="1"/>
          <p:nvPr/>
        </p:nvSpPr>
        <p:spPr>
          <a:xfrm>
            <a:off x="518160" y="1379661"/>
            <a:ext cx="621792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Anja Ich bin am überlegen….die Straße bei mir ist </a:t>
            </a:r>
            <a:r>
              <a:rPr lang="de-DE" dirty="0" err="1">
                <a:solidFill>
                  <a:schemeClr val="bg1"/>
                </a:solidFill>
                <a:latin typeface="Bellota Text" panose="00000500000000000000"/>
              </a:rPr>
              <a:t>gscheit</a:t>
            </a:r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 glatt. </a:t>
            </a:r>
            <a:br>
              <a:rPr lang="de-DE" dirty="0">
                <a:solidFill>
                  <a:schemeClr val="bg1"/>
                </a:solidFill>
                <a:latin typeface="Bellota Text" panose="00000500000000000000"/>
              </a:rPr>
            </a:br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Wie ist die Einschätzung allgemein? Einschätzung der Guides??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D81978-4D56-45D2-89A4-E51E75E37420}"/>
              </a:ext>
            </a:extLst>
          </p:cNvPr>
          <p:cNvSpPr txBox="1"/>
          <p:nvPr/>
        </p:nvSpPr>
        <p:spPr>
          <a:xfrm rot="10800000" flipV="1">
            <a:off x="872836" y="2386900"/>
            <a:ext cx="21263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Chris  Bin kränklich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47F413-1D33-49F6-84EE-B8A9B8F15C4C}"/>
              </a:ext>
            </a:extLst>
          </p:cNvPr>
          <p:cNvSpPr txBox="1"/>
          <p:nvPr/>
        </p:nvSpPr>
        <p:spPr>
          <a:xfrm>
            <a:off x="872836" y="3084576"/>
            <a:ext cx="484521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Robert Erber: Ich hätte gesagt, man kann fahren.</a:t>
            </a:r>
            <a:br>
              <a:rPr lang="de-DE" dirty="0">
                <a:solidFill>
                  <a:schemeClr val="bg1"/>
                </a:solidFill>
                <a:latin typeface="Bellota Text" panose="00000500000000000000"/>
              </a:rPr>
            </a:br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Blitzeis ist es nicht.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CE8FA39-EF8E-4F66-8488-7AC46073B837}"/>
              </a:ext>
            </a:extLst>
          </p:cNvPr>
          <p:cNvSpPr txBox="1"/>
          <p:nvPr/>
        </p:nvSpPr>
        <p:spPr>
          <a:xfrm>
            <a:off x="725424" y="3962400"/>
            <a:ext cx="505358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Anneliese   I </a:t>
            </a:r>
            <a:r>
              <a:rPr lang="de-DE" dirty="0" err="1">
                <a:solidFill>
                  <a:schemeClr val="bg1"/>
                </a:solidFill>
              </a:rPr>
              <a:t>kimm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ned</a:t>
            </a:r>
            <a:r>
              <a:rPr lang="de-DE" dirty="0">
                <a:solidFill>
                  <a:schemeClr val="bg1"/>
                </a:solidFill>
              </a:rPr>
              <a:t>. In Mettenheim sind Straßen </a:t>
            </a:r>
          </a:p>
          <a:p>
            <a:r>
              <a:rPr lang="de-DE" dirty="0">
                <a:solidFill>
                  <a:schemeClr val="bg1"/>
                </a:solidFill>
              </a:rPr>
              <a:t>Glatt!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6CCA56-726D-41FF-9503-D8EFB5FE515E}"/>
              </a:ext>
            </a:extLst>
          </p:cNvPr>
          <p:cNvSpPr txBox="1"/>
          <p:nvPr/>
        </p:nvSpPr>
        <p:spPr>
          <a:xfrm>
            <a:off x="872836" y="4807434"/>
            <a:ext cx="484521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Karin: Also ich war heute schon mit dem Auto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unterwegs……Kommt sonst noch jemand bei den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langsamen?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FBE8E68-7F0F-4393-9505-04B920BCAD89}"/>
              </a:ext>
            </a:extLst>
          </p:cNvPr>
          <p:cNvSpPr txBox="1"/>
          <p:nvPr/>
        </p:nvSpPr>
        <p:spPr>
          <a:xfrm>
            <a:off x="768096" y="5819273"/>
            <a:ext cx="50535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Anja Direkt abgesagt habe ich ja noch nicht, aber…..</a:t>
            </a:r>
            <a:br>
              <a:rPr lang="de-DE" dirty="0">
                <a:solidFill>
                  <a:schemeClr val="bg1"/>
                </a:solidFill>
                <a:latin typeface="Bellota Text" panose="00000500000000000000"/>
              </a:rPr>
            </a:br>
            <a:r>
              <a:rPr lang="de-DE" dirty="0">
                <a:solidFill>
                  <a:schemeClr val="bg1"/>
                </a:solidFill>
                <a:latin typeface="Bellota Text" panose="00000500000000000000"/>
              </a:rPr>
              <a:t>also sage ich hiermit ab, dann ist es klar.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FACF70-3350-4F1B-B7C8-E7F67B79751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370927" y="1273856"/>
            <a:ext cx="3343275" cy="4767263"/>
            <a:chOff x="4038600" y="685800"/>
            <a:chExt cx="4114800" cy="5867400"/>
          </a:xfrm>
        </p:grpSpPr>
        <p:pic>
          <p:nvPicPr>
            <p:cNvPr id="3" name="Grafik 2" descr="Jc11.12.2022.3">
              <a:extLst>
                <a:ext uri="{FF2B5EF4-FFF2-40B4-BE49-F238E27FC236}">
                  <a16:creationId xmlns:a16="http://schemas.microsoft.com/office/drawing/2014/main" id="{E1D9D74E-E57F-4179-B701-FC1DF51EF33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4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9818323-27C5-4415-B303-4A08A6959B8E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11.12.2022</a:t>
              </a:r>
            </a:p>
          </p:txBody>
        </p:sp>
      </p:grpSp>
      <p:pic>
        <p:nvPicPr>
          <p:cNvPr id="14" name="electronic-rock-king-around-here-15045 (1)">
            <a:hlinkClick r:id="" action="ppaction://media"/>
            <a:extLst>
              <a:ext uri="{FF2B5EF4-FFF2-40B4-BE49-F238E27FC236}">
                <a16:creationId xmlns:a16="http://schemas.microsoft.com/office/drawing/2014/main" id="{938D5E3B-701F-4AE4-B543-0CA1B40C5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8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E2276E-DC17-40DA-9419-13D1E43BB19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1291730"/>
            <a:ext cx="8791575" cy="4582814"/>
            <a:chOff x="685800" y="798513"/>
            <a:chExt cx="10820400" cy="5640387"/>
          </a:xfrm>
        </p:grpSpPr>
        <p:pic>
          <p:nvPicPr>
            <p:cNvPr id="3" name="Grafik 2" descr="Ja11.12.2022 (2)">
              <a:extLst>
                <a:ext uri="{FF2B5EF4-FFF2-40B4-BE49-F238E27FC236}">
                  <a16:creationId xmlns:a16="http://schemas.microsoft.com/office/drawing/2014/main" id="{F8217A04-AB67-44EA-B1BE-4539E96CC04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CA527E1-082F-4371-BA54-60BADA656DDC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Back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mas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?     Erstes richtiges Frostbeulentraining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1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A553303-5BC7-4567-BD63-22AC12BBD24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1291730"/>
            <a:ext cx="8791575" cy="4582814"/>
            <a:chOff x="685800" y="798513"/>
            <a:chExt cx="10820400" cy="5640387"/>
          </a:xfrm>
        </p:grpSpPr>
        <p:pic>
          <p:nvPicPr>
            <p:cNvPr id="3" name="Grafik 2" descr="Jb11.12.2022.2">
              <a:extLst>
                <a:ext uri="{FF2B5EF4-FFF2-40B4-BE49-F238E27FC236}">
                  <a16:creationId xmlns:a16="http://schemas.microsoft.com/office/drawing/2014/main" id="{527B0201-B215-44FD-BFAD-63BCBD91B0F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5BF90B7-DE83-487E-BFB6-9B5984DFBEBB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Schaut richtig gemütlich aus????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1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173A869-0A44-487A-89AA-BAB4DA6D06D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Jd11.12.2022">
              <a:extLst>
                <a:ext uri="{FF2B5EF4-FFF2-40B4-BE49-F238E27FC236}">
                  <a16:creationId xmlns:a16="http://schemas.microsoft.com/office/drawing/2014/main" id="{EE0DF5A6-D77C-4DBE-A35E-378276859FA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0B3152C-7DE2-492B-AFE2-9D3A0B7581CC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Fazit der 5 mutigen: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Spass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hats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gmacht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22566AD-09A1-45E0-9D5C-82CD675B1A39}"/>
              </a:ext>
            </a:extLst>
          </p:cNvPr>
          <p:cNvSpPr txBox="1"/>
          <p:nvPr/>
        </p:nvSpPr>
        <p:spPr>
          <a:xfrm>
            <a:off x="566928" y="370016"/>
            <a:ext cx="5754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11 .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18.12.2022 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8C8F36C-D51D-4A2A-B716-F2693EEC1D8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05345" y="2261616"/>
            <a:ext cx="7897091" cy="4248912"/>
            <a:chOff x="1483502" y="685800"/>
            <a:chExt cx="9719496" cy="5867400"/>
          </a:xfrm>
        </p:grpSpPr>
        <p:pic>
          <p:nvPicPr>
            <p:cNvPr id="3" name="Grafik 2" descr="Kaa18.12.22">
              <a:extLst>
                <a:ext uri="{FF2B5EF4-FFF2-40B4-BE49-F238E27FC236}">
                  <a16:creationId xmlns:a16="http://schemas.microsoft.com/office/drawing/2014/main" id="{D565D8B3-6D08-4350-B78D-D9E46BD4FD7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688" y="685800"/>
              <a:ext cx="3222625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771D5AB-C8A9-4738-97EA-5F382C4E44C6}"/>
                </a:ext>
              </a:extLst>
            </p:cNvPr>
            <p:cNvSpPr/>
            <p:nvPr/>
          </p:nvSpPr>
          <p:spPr>
            <a:xfrm>
              <a:off x="1483502" y="6210300"/>
              <a:ext cx="9719496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F468330-FB83-4681-8C55-39D3EEF4D724}"/>
              </a:ext>
            </a:extLst>
          </p:cNvPr>
          <p:cNvSpPr txBox="1"/>
          <p:nvPr/>
        </p:nvSpPr>
        <p:spPr>
          <a:xfrm>
            <a:off x="1146048" y="914400"/>
            <a:ext cx="7674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Woche darauf ähnliches Spiel, Training von 9.00 auf 10.00 Uhr verschoben mit Order vom Chef: max. 25 km mit Hin und Rückweg.   </a:t>
            </a:r>
          </a:p>
        </p:txBody>
      </p:sp>
    </p:spTree>
    <p:extLst>
      <p:ext uri="{BB962C8B-B14F-4D97-AF65-F5344CB8AC3E}">
        <p14:creationId xmlns:p14="http://schemas.microsoft.com/office/powerpoint/2010/main" val="35245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6554050-15C9-4AAC-943E-85C974CBF53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615529" y="1224534"/>
            <a:ext cx="6674942" cy="4767263"/>
            <a:chOff x="1987550" y="685800"/>
            <a:chExt cx="8215313" cy="5867400"/>
          </a:xfrm>
        </p:grpSpPr>
        <p:pic>
          <p:nvPicPr>
            <p:cNvPr id="3" name="Grafik 2" descr="IMG-20221009-WA0013">
              <a:extLst>
                <a:ext uri="{FF2B5EF4-FFF2-40B4-BE49-F238E27FC236}">
                  <a16:creationId xmlns:a16="http://schemas.microsoft.com/office/drawing/2014/main" id="{E5CEA316-D92F-48A0-B3B7-AE05F7A3C42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7550" y="685800"/>
              <a:ext cx="8215313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385B6D4-8989-4F80-98B8-1AE11E41F947}"/>
                </a:ext>
              </a:extLst>
            </p:cNvPr>
            <p:cNvSpPr/>
            <p:nvPr/>
          </p:nvSpPr>
          <p:spPr>
            <a:xfrm>
              <a:off x="1987550" y="6210300"/>
              <a:ext cx="82153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Auch nicht bei der schnellen TRUPPE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2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8FC6FB4-D8D9-4DBD-8A7A-848414B1B34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098964" y="1200150"/>
            <a:ext cx="5410199" cy="4767263"/>
            <a:chOff x="2583340" y="685800"/>
            <a:chExt cx="6658706" cy="5867400"/>
          </a:xfrm>
        </p:grpSpPr>
        <p:pic>
          <p:nvPicPr>
            <p:cNvPr id="3" name="Grafik 2" descr="Kd18.12.2022.3">
              <a:extLst>
                <a:ext uri="{FF2B5EF4-FFF2-40B4-BE49-F238E27FC236}">
                  <a16:creationId xmlns:a16="http://schemas.microsoft.com/office/drawing/2014/main" id="{2040411D-A85B-4B57-A8CE-90719951352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3213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F114C2A-0683-446F-BA7D-9AB0EAD76E59}"/>
                </a:ext>
              </a:extLst>
            </p:cNvPr>
            <p:cNvSpPr/>
            <p:nvPr/>
          </p:nvSpPr>
          <p:spPr>
            <a:xfrm>
              <a:off x="2583340" y="6210300"/>
              <a:ext cx="6658706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llota Text"/>
                <a:ea typeface="+mn-ea"/>
                <a:cs typeface="+mn-cs"/>
              </a:endParaRPr>
            </a:p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llota Text"/>
                <a:ea typeface="+mn-ea"/>
                <a:cs typeface="+mn-cs"/>
              </a:endParaRPr>
            </a:p>
            <a:p>
              <a:pPr marL="0" marR="0" lvl="0" indent="0" algn="ct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llota Text"/>
                  <a:ea typeface="+mn-ea"/>
                  <a:cs typeface="+mn-cs"/>
                </a:rPr>
                <a:t>Harry: Ich komme morgen zumindest zum Treffpunkt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6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85C8986-DA46-4658-877C-E41AFC006F3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Kab18.12.2022 ">
              <a:extLst>
                <a:ext uri="{FF2B5EF4-FFF2-40B4-BE49-F238E27FC236}">
                  <a16:creationId xmlns:a16="http://schemas.microsoft.com/office/drawing/2014/main" id="{1D387DCE-C7C9-4215-9169-35CD38C3968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DAFEFB7-9948-4191-8804-459BC8D198EF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Am Sonntag dann doch  7 Mutige.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8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C5ECE26-EE82-442D-B5FB-B60BEB2B6CB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Kb18.12.2022.1">
              <a:extLst>
                <a:ext uri="{FF2B5EF4-FFF2-40B4-BE49-F238E27FC236}">
                  <a16:creationId xmlns:a16="http://schemas.microsoft.com/office/drawing/2014/main" id="{060CCA70-050D-4625-BDF4-2A92E17D1EA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20DE991-C1F8-4333-A52C-6BD4F494B592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Danke Chris, für die schöne Schnee und Frostrunde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A38CE07-981F-4881-8288-32F0EF2DC41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85441" y="1200150"/>
            <a:ext cx="7933829" cy="4767263"/>
            <a:chOff x="1212850" y="685800"/>
            <a:chExt cx="9764713" cy="5867400"/>
          </a:xfrm>
        </p:grpSpPr>
        <p:pic>
          <p:nvPicPr>
            <p:cNvPr id="3" name="Grafik 2" descr="Kc18.12.2022.2">
              <a:extLst>
                <a:ext uri="{FF2B5EF4-FFF2-40B4-BE49-F238E27FC236}">
                  <a16:creationId xmlns:a16="http://schemas.microsoft.com/office/drawing/2014/main" id="{F69AA79A-2E3D-4001-933D-9E285CA358C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850" y="685800"/>
              <a:ext cx="9764713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BFD9C09-F772-4ECD-9D0F-CE55D4523BD2}"/>
                </a:ext>
              </a:extLst>
            </p:cNvPr>
            <p:cNvSpPr/>
            <p:nvPr/>
          </p:nvSpPr>
          <p:spPr>
            <a:xfrm>
              <a:off x="1212850" y="6210300"/>
              <a:ext cx="9764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Lt. Chris Wintertraining light, aber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zapfig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, light zwecks de wenig Kilometer!!!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9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F134550F-BFD4-49ED-8FF5-DBF18C79C0F6}"/>
              </a:ext>
            </a:extLst>
          </p:cNvPr>
          <p:cNvSpPr txBox="1"/>
          <p:nvPr/>
        </p:nvSpPr>
        <p:spPr>
          <a:xfrm rot="9839940" flipV="1">
            <a:off x="377952" y="810767"/>
            <a:ext cx="2426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12.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4B84C12-A688-49DB-B9F0-3CA65242F10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179368"/>
            <a:ext cx="5943600" cy="4767263"/>
            <a:chOff x="2438400" y="685800"/>
            <a:chExt cx="7315200" cy="5867400"/>
          </a:xfrm>
        </p:grpSpPr>
        <p:pic>
          <p:nvPicPr>
            <p:cNvPr id="3" name="Grafik 2" descr="La08.01.2023.1">
              <a:extLst>
                <a:ext uri="{FF2B5EF4-FFF2-40B4-BE49-F238E27FC236}">
                  <a16:creationId xmlns:a16="http://schemas.microsoft.com/office/drawing/2014/main" id="{35971DB5-49D0-48DF-B377-3126FDC7717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44DAB38-586F-40EC-9CBC-6E7B25F5DBBB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Frostig starten wir ins Jahr 2023 am 08.01.2023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44E7C2D-F4FC-4D37-AC1B-C7060287794B}"/>
              </a:ext>
            </a:extLst>
          </p:cNvPr>
          <p:cNvSpPr txBox="1"/>
          <p:nvPr/>
        </p:nvSpPr>
        <p:spPr>
          <a:xfrm>
            <a:off x="3332018" y="297873"/>
            <a:ext cx="551410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Bellota Text"/>
              </a:rPr>
              <a:t>Robert Erber: Super Runde Harry. Hier das Bild nach dem </a:t>
            </a:r>
            <a:r>
              <a:rPr lang="de-DE" sz="2400" dirty="0" err="1">
                <a:solidFill>
                  <a:schemeClr val="bg1"/>
                </a:solidFill>
                <a:latin typeface="Bellota Text"/>
              </a:rPr>
              <a:t>Mega</a:t>
            </a:r>
            <a:r>
              <a:rPr lang="de-DE" sz="2400" dirty="0">
                <a:solidFill>
                  <a:schemeClr val="bg1"/>
                </a:solidFill>
                <a:latin typeface="Bellota Text"/>
              </a:rPr>
              <a:t> Trail</a:t>
            </a:r>
          </a:p>
        </p:txBody>
      </p:sp>
    </p:spTree>
    <p:extLst>
      <p:ext uri="{BB962C8B-B14F-4D97-AF65-F5344CB8AC3E}">
        <p14:creationId xmlns:p14="http://schemas.microsoft.com/office/powerpoint/2010/main" val="6826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F2681B-789F-40D7-89AB-BC777C86D62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1291730"/>
            <a:ext cx="8791575" cy="4582814"/>
            <a:chOff x="685800" y="798513"/>
            <a:chExt cx="10820400" cy="5640387"/>
          </a:xfrm>
        </p:grpSpPr>
        <p:pic>
          <p:nvPicPr>
            <p:cNvPr id="3" name="Grafik 2" descr="Lb08.01.2023">
              <a:extLst>
                <a:ext uri="{FF2B5EF4-FFF2-40B4-BE49-F238E27FC236}">
                  <a16:creationId xmlns:a16="http://schemas.microsoft.com/office/drawing/2014/main" id="{27746413-FE80-415A-A185-96CB85ED096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4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B45A7FA-00D3-4A25-812B-A952ED13468E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Die langsame Gruppe startet neblig und frostig…….</a:t>
              </a:r>
            </a:p>
          </p:txBody>
        </p:sp>
      </p:grpSp>
      <p:pic>
        <p:nvPicPr>
          <p:cNvPr id="6" name="the-beat-of-nature-122841">
            <a:hlinkClick r:id="" action="ppaction://media"/>
            <a:extLst>
              <a:ext uri="{FF2B5EF4-FFF2-40B4-BE49-F238E27FC236}">
                <a16:creationId xmlns:a16="http://schemas.microsoft.com/office/drawing/2014/main" id="{11D6E28F-D6CF-49DF-8046-6987C1D42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8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F17FB4D-0CE0-4557-8AAE-CB2DC9B11FF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55963" y="1200150"/>
            <a:ext cx="8118763" cy="4767263"/>
            <a:chOff x="1176570" y="685800"/>
            <a:chExt cx="9992324" cy="5867400"/>
          </a:xfrm>
        </p:grpSpPr>
        <p:pic>
          <p:nvPicPr>
            <p:cNvPr id="3" name="Grafik 2" descr="Lc08.01.2023.2">
              <a:extLst>
                <a:ext uri="{FF2B5EF4-FFF2-40B4-BE49-F238E27FC236}">
                  <a16:creationId xmlns:a16="http://schemas.microsoft.com/office/drawing/2014/main" id="{E80C66AE-EFBD-485E-A62B-6D6075F8EBB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7103531-D199-4976-9176-3807CCA63C18}"/>
                </a:ext>
              </a:extLst>
            </p:cNvPr>
            <p:cNvSpPr/>
            <p:nvPr/>
          </p:nvSpPr>
          <p:spPr>
            <a:xfrm>
              <a:off x="1176570" y="6210300"/>
              <a:ext cx="9992324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Frostbeulengefolgschaft. Zwischen drin habe ich schon befürchtet, dass ich nicht mehr nachhause finde??????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4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A256450-AB81-4AE4-BA8B-2E86CC14A35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74619" y="1200150"/>
            <a:ext cx="6740236" cy="4767263"/>
            <a:chOff x="1568761" y="685800"/>
            <a:chExt cx="8295676" cy="5867400"/>
          </a:xfrm>
        </p:grpSpPr>
        <p:pic>
          <p:nvPicPr>
            <p:cNvPr id="3" name="Grafik 2" descr="Maa">
              <a:extLst>
                <a:ext uri="{FF2B5EF4-FFF2-40B4-BE49-F238E27FC236}">
                  <a16:creationId xmlns:a16="http://schemas.microsoft.com/office/drawing/2014/main" id="{0B0EA8F5-A9AD-458B-BCFD-7E5952AE489F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3425" y="685800"/>
              <a:ext cx="3103563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ECAE85D-A169-481E-9A36-29DFBE51B91D}"/>
                </a:ext>
              </a:extLst>
            </p:cNvPr>
            <p:cNvSpPr/>
            <p:nvPr/>
          </p:nvSpPr>
          <p:spPr>
            <a:xfrm>
              <a:off x="1568761" y="6210300"/>
              <a:ext cx="8295676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Wos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 ist jetzt los?, immer mehr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mimimi</a:t>
              </a:r>
              <a:endParaRPr lang="de-DE" sz="2400" dirty="0">
                <a:solidFill>
                  <a:prstClr val="white"/>
                </a:solidFill>
                <a:latin typeface="Bellota Text"/>
              </a:endParaRPr>
            </a:p>
          </p:txBody>
        </p:sp>
      </p:grpSp>
      <p:sp>
        <p:nvSpPr>
          <p:cNvPr id="2" name="Pfeil: gestreift nach rechts 1">
            <a:extLst>
              <a:ext uri="{FF2B5EF4-FFF2-40B4-BE49-F238E27FC236}">
                <a16:creationId xmlns:a16="http://schemas.microsoft.com/office/drawing/2014/main" id="{35CE1764-2B0D-4703-9B09-514A0292A059}"/>
              </a:ext>
            </a:extLst>
          </p:cNvPr>
          <p:cNvSpPr/>
          <p:nvPr/>
        </p:nvSpPr>
        <p:spPr>
          <a:xfrm>
            <a:off x="3172691" y="2784764"/>
            <a:ext cx="554182" cy="2786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: nach links 5">
            <a:extLst>
              <a:ext uri="{FF2B5EF4-FFF2-40B4-BE49-F238E27FC236}">
                <a16:creationId xmlns:a16="http://schemas.microsoft.com/office/drawing/2014/main" id="{21114E4E-0109-4E90-8880-7FC867B47A55}"/>
              </a:ext>
            </a:extLst>
          </p:cNvPr>
          <p:cNvSpPr/>
          <p:nvPr/>
        </p:nvSpPr>
        <p:spPr>
          <a:xfrm>
            <a:off x="5694336" y="2029691"/>
            <a:ext cx="754955" cy="18010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8F955C-4A22-4875-A539-46AB34851409}"/>
              </a:ext>
            </a:extLst>
          </p:cNvPr>
          <p:cNvSpPr txBox="1"/>
          <p:nvPr/>
        </p:nvSpPr>
        <p:spPr>
          <a:xfrm rot="10800000" flipV="1">
            <a:off x="2476500" y="743712"/>
            <a:ext cx="5807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13.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3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C3D4A5F-938F-48FF-A8D7-34B58E6E36A6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898073" y="1200150"/>
            <a:ext cx="6851072" cy="4767263"/>
            <a:chOff x="2336090" y="685800"/>
            <a:chExt cx="8432088" cy="5867400"/>
          </a:xfrm>
        </p:grpSpPr>
        <p:pic>
          <p:nvPicPr>
            <p:cNvPr id="3" name="Grafik 2" descr="Mab15.01.2023">
              <a:extLst>
                <a:ext uri="{FF2B5EF4-FFF2-40B4-BE49-F238E27FC236}">
                  <a16:creationId xmlns:a16="http://schemas.microsoft.com/office/drawing/2014/main" id="{BA3897FD-C1D7-41E6-92A6-E9D26E0CD45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F8B7398-3416-4621-8E9C-527421C96CA2}"/>
                </a:ext>
              </a:extLst>
            </p:cNvPr>
            <p:cNvSpPr/>
            <p:nvPr/>
          </p:nvSpPr>
          <p:spPr>
            <a:xfrm>
              <a:off x="2336090" y="6210300"/>
              <a:ext cx="8432088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Am Schluss waren es nur noch vier bei den langsamen 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3866942-5A7B-45DB-B71C-11EDA2B6F2EE}"/>
              </a:ext>
            </a:extLst>
          </p:cNvPr>
          <p:cNvSpPr txBox="1"/>
          <p:nvPr/>
        </p:nvSpPr>
        <p:spPr>
          <a:xfrm>
            <a:off x="1615440" y="390144"/>
            <a:ext cx="616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auch durchgeführt, wenn auch nur von einem kleinen Kreis.</a:t>
            </a:r>
          </a:p>
        </p:txBody>
      </p:sp>
    </p:spTree>
    <p:extLst>
      <p:ext uri="{BB962C8B-B14F-4D97-AF65-F5344CB8AC3E}">
        <p14:creationId xmlns:p14="http://schemas.microsoft.com/office/powerpoint/2010/main" val="22874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097DC9F-9EA4-41FD-83B2-E4DC71564447}"/>
              </a:ext>
            </a:extLst>
          </p:cNvPr>
          <p:cNvSpPr txBox="1"/>
          <p:nvPr/>
        </p:nvSpPr>
        <p:spPr>
          <a:xfrm>
            <a:off x="6842558" y="2651760"/>
            <a:ext cx="27862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/>
            <a:r>
              <a:rPr lang="de-DE" sz="2400" dirty="0">
                <a:solidFill>
                  <a:prstClr val="white"/>
                </a:solidFill>
                <a:latin typeface="Bellota Text" panose="00000500000000000000"/>
              </a:rPr>
              <a:t>Wenn´s scho </a:t>
            </a:r>
            <a:r>
              <a:rPr lang="de-DE" sz="2400" dirty="0" err="1">
                <a:solidFill>
                  <a:prstClr val="white"/>
                </a:solidFill>
                <a:latin typeface="Bellota Text" panose="00000500000000000000"/>
              </a:rPr>
              <a:t>nimma</a:t>
            </a:r>
            <a:r>
              <a:rPr lang="de-DE" sz="2400" dirty="0">
                <a:solidFill>
                  <a:prstClr val="white"/>
                </a:solidFill>
                <a:latin typeface="Bellota Text" panose="00000500000000000000"/>
              </a:rPr>
              <a:t> </a:t>
            </a:r>
          </a:p>
          <a:p>
            <a:pPr algn="ctr" defTabSz="742950"/>
            <a:r>
              <a:rPr lang="de-DE" sz="2400" dirty="0">
                <a:solidFill>
                  <a:prstClr val="white"/>
                </a:solidFill>
                <a:latin typeface="Bellota Text" panose="00000500000000000000"/>
              </a:rPr>
              <a:t>von oben </a:t>
            </a:r>
            <a:r>
              <a:rPr lang="de-DE" sz="2400" dirty="0" err="1">
                <a:solidFill>
                  <a:prstClr val="white"/>
                </a:solidFill>
                <a:latin typeface="Bellota Text" panose="00000500000000000000"/>
              </a:rPr>
              <a:t>noas</a:t>
            </a:r>
            <a:r>
              <a:rPr lang="de-DE" sz="2400" dirty="0">
                <a:solidFill>
                  <a:prstClr val="white"/>
                </a:solidFill>
                <a:latin typeface="Bellota Text" panose="00000500000000000000"/>
              </a:rPr>
              <a:t> ist, </a:t>
            </a:r>
          </a:p>
          <a:p>
            <a:pPr algn="ctr" defTabSz="742950"/>
            <a:r>
              <a:rPr lang="de-DE" sz="2400" dirty="0">
                <a:solidFill>
                  <a:prstClr val="white"/>
                </a:solidFill>
                <a:latin typeface="Bellota Text" panose="00000500000000000000"/>
              </a:rPr>
              <a:t>dann vielleicht </a:t>
            </a:r>
          </a:p>
          <a:p>
            <a:pPr algn="ctr" defTabSz="742950"/>
            <a:r>
              <a:rPr lang="de-DE" sz="2400" dirty="0" err="1">
                <a:solidFill>
                  <a:prstClr val="white"/>
                </a:solidFill>
                <a:latin typeface="Bellota Text" panose="00000500000000000000"/>
              </a:rPr>
              <a:t>vo</a:t>
            </a:r>
            <a:r>
              <a:rPr lang="de-DE" sz="2400" dirty="0">
                <a:solidFill>
                  <a:prstClr val="white"/>
                </a:solidFill>
                <a:latin typeface="Bellota Text" panose="00000500000000000000"/>
              </a:rPr>
              <a:t> unten?????</a:t>
            </a:r>
          </a:p>
        </p:txBody>
      </p:sp>
      <p:pic>
        <p:nvPicPr>
          <p:cNvPr id="3" name="Grafik 2" descr="Mb15.01.2023.1">
            <a:extLst>
              <a:ext uri="{FF2B5EF4-FFF2-40B4-BE49-F238E27FC236}">
                <a16:creationId xmlns:a16="http://schemas.microsoft.com/office/drawing/2014/main" id="{28A0E789-0943-4918-8BE8-53C5026BD2F5}"/>
              </a:ext>
            </a:extLst>
          </p:cNvPr>
          <p:cNvPicPr>
            <a:picLocks noRot="1" noChangeAspect="1" noMove="1" noResize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08189" y="1794006"/>
            <a:ext cx="6727507" cy="32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B7E38FB-9AE8-46D1-976C-ED31746DF03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8432" y="1163574"/>
            <a:ext cx="5943600" cy="4767263"/>
            <a:chOff x="2438400" y="685800"/>
            <a:chExt cx="7315200" cy="5867400"/>
          </a:xfrm>
        </p:grpSpPr>
        <p:pic>
          <p:nvPicPr>
            <p:cNvPr id="3" name="Grafik 2" descr="B16.10.2022">
              <a:extLst>
                <a:ext uri="{FF2B5EF4-FFF2-40B4-BE49-F238E27FC236}">
                  <a16:creationId xmlns:a16="http://schemas.microsoft.com/office/drawing/2014/main" id="{545B8B01-04FC-4090-8859-09B8313A265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A43462A-1300-4FD1-8C47-C8A8401A9FBE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16.10.2022, Originalton Robert: S80 Trail und Multitool Hydrant Edition Test</a:t>
              </a:r>
            </a:p>
          </p:txBody>
        </p:sp>
      </p:grpSp>
      <p:sp>
        <p:nvSpPr>
          <p:cNvPr id="2" name="Pfeil: gestreift nach rechts 1">
            <a:extLst>
              <a:ext uri="{FF2B5EF4-FFF2-40B4-BE49-F238E27FC236}">
                <a16:creationId xmlns:a16="http://schemas.microsoft.com/office/drawing/2014/main" id="{030621C7-5887-4C04-87B0-402769EFC722}"/>
              </a:ext>
            </a:extLst>
          </p:cNvPr>
          <p:cNvSpPr/>
          <p:nvPr/>
        </p:nvSpPr>
        <p:spPr>
          <a:xfrm flipV="1">
            <a:off x="2968752" y="3639311"/>
            <a:ext cx="350520" cy="182879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26F4886-D6B2-4A10-802E-6B4823C6183C}"/>
              </a:ext>
            </a:extLst>
          </p:cNvPr>
          <p:cNvSpPr txBox="1"/>
          <p:nvPr/>
        </p:nvSpPr>
        <p:spPr>
          <a:xfrm>
            <a:off x="6352032" y="2971800"/>
            <a:ext cx="3492596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Bellota Text" panose="00000500000000000000"/>
              </a:rPr>
              <a:t>Günther: Gott sei Dank ist de Grundkondition vom Sommer </a:t>
            </a:r>
            <a:r>
              <a:rPr lang="de-DE" dirty="0" err="1">
                <a:latin typeface="Bellota Text" panose="00000500000000000000"/>
              </a:rPr>
              <a:t>no</a:t>
            </a:r>
            <a:r>
              <a:rPr lang="de-DE" dirty="0">
                <a:latin typeface="Bellota Text" panose="00000500000000000000"/>
              </a:rPr>
              <a:t> da! Fürs Sauerstoffzelt </a:t>
            </a:r>
            <a:r>
              <a:rPr lang="de-DE" dirty="0" err="1">
                <a:latin typeface="Bellota Text" panose="00000500000000000000"/>
              </a:rPr>
              <a:t>hoab</a:t>
            </a:r>
            <a:r>
              <a:rPr lang="de-DE" dirty="0">
                <a:latin typeface="Bellota Text" panose="00000500000000000000"/>
              </a:rPr>
              <a:t> i gar </a:t>
            </a:r>
            <a:r>
              <a:rPr lang="de-DE" dirty="0" err="1">
                <a:latin typeface="Bellota Text" panose="00000500000000000000"/>
              </a:rPr>
              <a:t>koa</a:t>
            </a:r>
            <a:r>
              <a:rPr lang="de-DE" dirty="0">
                <a:latin typeface="Bellota Text" panose="00000500000000000000"/>
              </a:rPr>
              <a:t> Zeit mehr </a:t>
            </a:r>
            <a:r>
              <a:rPr lang="de-DE" dirty="0" err="1">
                <a:latin typeface="Bellota Text" panose="00000500000000000000"/>
              </a:rPr>
              <a:t>ghabt</a:t>
            </a:r>
            <a:r>
              <a:rPr lang="de-DE" dirty="0">
                <a:latin typeface="Bellota Text" panose="00000500000000000000"/>
              </a:rPr>
              <a:t>! Aber geile Strecke, harmonierende Gruppe mit Zugpferden Marco und Chris.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8FBCD2-D20E-4719-91E6-4D5698A9EEB3}"/>
              </a:ext>
            </a:extLst>
          </p:cNvPr>
          <p:cNvSpPr txBox="1"/>
          <p:nvPr/>
        </p:nvSpPr>
        <p:spPr>
          <a:xfrm>
            <a:off x="1286256" y="640080"/>
            <a:ext cx="22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 Frostbeulentraining</a:t>
            </a:r>
          </a:p>
        </p:txBody>
      </p:sp>
    </p:spTree>
    <p:extLst>
      <p:ext uri="{BB962C8B-B14F-4D97-AF65-F5344CB8AC3E}">
        <p14:creationId xmlns:p14="http://schemas.microsoft.com/office/powerpoint/2010/main" val="304775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27D400A-5D38-403A-A7C5-3CFC021EE8E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Mc15.01.2023.2">
              <a:extLst>
                <a:ext uri="{FF2B5EF4-FFF2-40B4-BE49-F238E27FC236}">
                  <a16:creationId xmlns:a16="http://schemas.microsoft.com/office/drawing/2014/main" id="{59B0D5A7-F7CB-44D8-AF3D-04A6249183C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0AC8834-CB2B-4CDE-B6D4-B6D0FEAFED6D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Günther´s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 Fazit: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VIP´s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 mit Titelambitionen unter sich! Und wenigstens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oana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kimmt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sauba</a:t>
              </a:r>
              <a:r>
                <a:rPr lang="de-DE" sz="2400" dirty="0">
                  <a:solidFill>
                    <a:prstClr val="white"/>
                  </a:solidFill>
                  <a:latin typeface="Bellota Text"/>
                </a:rPr>
                <a:t> </a:t>
              </a:r>
              <a:r>
                <a:rPr lang="de-DE" sz="2400" dirty="0" err="1">
                  <a:solidFill>
                    <a:prstClr val="white"/>
                  </a:solidFill>
                  <a:latin typeface="Bellota Text"/>
                </a:rPr>
                <a:t>hoam</a:t>
              </a:r>
              <a:endParaRPr lang="de-DE" sz="2400" dirty="0">
                <a:solidFill>
                  <a:prstClr val="white"/>
                </a:solidFill>
                <a:latin typeface="Bellota Tex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1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160BCA4-E7CC-4B47-8420-D70D990BC30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89679" y="255270"/>
            <a:ext cx="5022273" cy="4028282"/>
            <a:chOff x="2438400" y="685800"/>
            <a:chExt cx="7315200" cy="586740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E2C18FE-5298-48B5-861B-7153919FBB46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/>
              </a:endParaRPr>
            </a:p>
          </p:txBody>
        </p:sp>
        <p:pic>
          <p:nvPicPr>
            <p:cNvPr id="3" name="Grafik 2" descr="Md15.01.2023.3">
              <a:extLst>
                <a:ext uri="{FF2B5EF4-FFF2-40B4-BE49-F238E27FC236}">
                  <a16:creationId xmlns:a16="http://schemas.microsoft.com/office/drawing/2014/main" id="{032B846B-C5E1-42F4-BEFB-61F375B0AE1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7FB3DA2C-A059-45D6-9689-C1376E1EBE9E}"/>
              </a:ext>
            </a:extLst>
          </p:cNvPr>
          <p:cNvSpPr txBox="1"/>
          <p:nvPr/>
        </p:nvSpPr>
        <p:spPr>
          <a:xfrm>
            <a:off x="5931408" y="1731264"/>
            <a:ext cx="30230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Bellota Text"/>
              </a:rPr>
              <a:t>                                                                     Bei den schnellen, </a:t>
            </a:r>
            <a:br>
              <a:rPr lang="de-DE" sz="1800" dirty="0">
                <a:solidFill>
                  <a:prstClr val="white"/>
                </a:solidFill>
                <a:latin typeface="Bellota Text"/>
              </a:rPr>
            </a:br>
            <a:r>
              <a:rPr lang="de-DE" sz="1800" dirty="0">
                <a:solidFill>
                  <a:prstClr val="white"/>
                </a:solidFill>
                <a:latin typeface="Bellota Text"/>
              </a:rPr>
              <a:t>waren alle so verschossen, in unsere(n)…… </a:t>
            </a:r>
          </a:p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Bellota Text"/>
              </a:rPr>
              <a:t>a. Sommerkeller</a:t>
            </a:r>
          </a:p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Bellota Text"/>
              </a:rPr>
              <a:t>b. Sommerferien</a:t>
            </a:r>
          </a:p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Bellota Text"/>
              </a:rPr>
              <a:t>       c. Sommersprossen?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2E597A-9011-4F3A-89B0-95877133C4C1}"/>
              </a:ext>
            </a:extLst>
          </p:cNvPr>
          <p:cNvSpPr txBox="1"/>
          <p:nvPr/>
        </p:nvSpPr>
        <p:spPr>
          <a:xfrm>
            <a:off x="1688593" y="4882896"/>
            <a:ext cx="757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Bellota Text" panose="00000500000000000000"/>
              </a:rPr>
              <a:t>Vielleicht findet ja der eine oder andere jetzt die Lösung?</a:t>
            </a:r>
          </a:p>
        </p:txBody>
      </p:sp>
    </p:spTree>
    <p:extLst>
      <p:ext uri="{BB962C8B-B14F-4D97-AF65-F5344CB8AC3E}">
        <p14:creationId xmlns:p14="http://schemas.microsoft.com/office/powerpoint/2010/main" val="35440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AB02AB0-855F-4D9B-81C6-A75C55F8AC9F}"/>
              </a:ext>
            </a:extLst>
          </p:cNvPr>
          <p:cNvSpPr txBox="1"/>
          <p:nvPr/>
        </p:nvSpPr>
        <p:spPr>
          <a:xfrm>
            <a:off x="1627632" y="950976"/>
            <a:ext cx="7533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dann das, die erste Absage seit??????:</a:t>
            </a:r>
          </a:p>
          <a:p>
            <a:r>
              <a:rPr lang="de-DE" dirty="0"/>
              <a:t>Harry Sigl</a:t>
            </a:r>
          </a:p>
          <a:p>
            <a:r>
              <a:rPr lang="de-DE" dirty="0"/>
              <a:t>Servus Frostbeulenbiker,</a:t>
            </a:r>
          </a:p>
          <a:p>
            <a:endParaRPr lang="de-DE" dirty="0"/>
          </a:p>
          <a:p>
            <a:r>
              <a:rPr lang="de-DE" dirty="0"/>
              <a:t>ich war gestern länger und auch heute kurz mit dem Bike unterwegs!</a:t>
            </a:r>
          </a:p>
          <a:p>
            <a:r>
              <a:rPr lang="de-DE" dirty="0"/>
              <a:t>Meines Erachtens ist es momentan auf den leicht überzuckerten Feldwegen</a:t>
            </a:r>
          </a:p>
          <a:p>
            <a:r>
              <a:rPr lang="de-DE" dirty="0"/>
              <a:t>zu gefährlich/rutschig zum biken. Gelände und freigesalzene Straßen sind kein </a:t>
            </a:r>
          </a:p>
          <a:p>
            <a:r>
              <a:rPr lang="de-DE" dirty="0"/>
              <a:t>Problem. </a:t>
            </a:r>
            <a:r>
              <a:rPr lang="de-DE" dirty="0">
                <a:solidFill>
                  <a:srgbClr val="FF0000"/>
                </a:solidFill>
              </a:rPr>
              <a:t>Daher: Morgen fällt das offizielle Wintertraining aus!!</a:t>
            </a:r>
          </a:p>
          <a:p>
            <a:endParaRPr lang="de-DE" dirty="0"/>
          </a:p>
          <a:p>
            <a:r>
              <a:rPr lang="de-DE" dirty="0"/>
              <a:t>Grüße Harry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68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CD72893-F21F-4479-9CBB-15A032265538}"/>
              </a:ext>
            </a:extLst>
          </p:cNvPr>
          <p:cNvSpPr txBox="1"/>
          <p:nvPr/>
        </p:nvSpPr>
        <p:spPr>
          <a:xfrm>
            <a:off x="1287966" y="1720840"/>
            <a:ext cx="72705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Gleichzeitig Alternativveranstaltung: Wanderung zur Unterbergalm.</a:t>
            </a:r>
          </a:p>
          <a:p>
            <a:endParaRPr lang="de-DE" dirty="0"/>
          </a:p>
          <a:p>
            <a:r>
              <a:rPr lang="de-DE" dirty="0"/>
              <a:t>Fazit: Nur die harten kommen in der Frostbeulenhimmel (bis auf Günther, </a:t>
            </a:r>
          </a:p>
          <a:p>
            <a:r>
              <a:rPr lang="de-DE" dirty="0"/>
              <a:t>durchwegs Guides, siehe nächsten Fotos</a:t>
            </a:r>
          </a:p>
          <a:p>
            <a:endParaRPr lang="de-DE" dirty="0"/>
          </a:p>
          <a:p>
            <a:r>
              <a:rPr lang="de-DE" dirty="0"/>
              <a:t>und</a:t>
            </a:r>
          </a:p>
          <a:p>
            <a:endParaRPr lang="de-DE" dirty="0"/>
          </a:p>
          <a:p>
            <a:r>
              <a:rPr lang="de-DE" dirty="0"/>
              <a:t>die Alternativveranstaltung wurde auch positiv angekommen, muss auch mal sein!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21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80D0BD-401B-4393-9274-EB830A073C3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Na22.01.2023">
              <a:extLst>
                <a:ext uri="{FF2B5EF4-FFF2-40B4-BE49-F238E27FC236}">
                  <a16:creationId xmlns:a16="http://schemas.microsoft.com/office/drawing/2014/main" id="{B9F19D45-443B-4FE8-B689-BFBF0E278F64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09F1110-6B73-4D1B-91A3-8B508D254AE8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Training 1 für Hartgesottene, Runde um Aschau, </a:t>
              </a:r>
              <a:r>
                <a:rPr lang="de-DE" sz="1950" dirty="0" err="1">
                  <a:solidFill>
                    <a:prstClr val="white"/>
                  </a:solidFill>
                  <a:latin typeface="Calibri" panose="020F0502020204030204"/>
                </a:rPr>
                <a:t>Pürten</a:t>
              </a:r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, Mettenheim 22.01.2023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9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F145CA4-5D3C-46A3-80A1-586207449DD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-485203" y="173988"/>
            <a:ext cx="8791575" cy="5993164"/>
            <a:chOff x="685800" y="-937302"/>
            <a:chExt cx="10820400" cy="7376202"/>
          </a:xfrm>
        </p:grpSpPr>
        <p:pic>
          <p:nvPicPr>
            <p:cNvPr id="3" name="Grafik 2" descr="Nb22.01.2023.3">
              <a:extLst>
                <a:ext uri="{FF2B5EF4-FFF2-40B4-BE49-F238E27FC236}">
                  <a16:creationId xmlns:a16="http://schemas.microsoft.com/office/drawing/2014/main" id="{E327E7D1-BD8C-46DB-BCCC-4F83345EC63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4526"/>
            <a:stretch/>
          </p:blipFill>
          <p:spPr>
            <a:xfrm rot="5400000">
              <a:off x="685800" y="-876472"/>
              <a:ext cx="7056034" cy="6934373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D6DFA7B-0C93-423D-866E-BFA360FF64D5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22.01.2023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E5701FD1-8FC8-449F-8D24-8994B110716E}"/>
              </a:ext>
            </a:extLst>
          </p:cNvPr>
          <p:cNvSpPr txBox="1"/>
          <p:nvPr/>
        </p:nvSpPr>
        <p:spPr>
          <a:xfrm>
            <a:off x="5632704" y="2212848"/>
            <a:ext cx="35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 uns keine Spuren im Schnee</a:t>
            </a:r>
            <a:r>
              <a:rPr lang="de-DE" dirty="0">
                <a:latin typeface="Segoe UI Emoji" panose="020B0502040204020203" pitchFamily="34" charset="0"/>
                <a:ea typeface="Segoe UI Emoji" panose="020B0502040204020203" pitchFamily="34" charset="0"/>
              </a:rPr>
              <a:t>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32B67B-67C9-4AD0-8A56-159F1D50218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Nc22.01.2023.2">
              <a:extLst>
                <a:ext uri="{FF2B5EF4-FFF2-40B4-BE49-F238E27FC236}">
                  <a16:creationId xmlns:a16="http://schemas.microsoft.com/office/drawing/2014/main" id="{2E1D1ABE-06D5-40B4-8A66-E01033E5BB8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D8E917A-3C2B-44D9-84DC-DFECF4D0C5D5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Training 2 für weitere Hartgesottene, oder  ??? 22.01.2023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D33A3C1-D5FC-41E4-B622-DEAC49AFA48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Nd22.01.2023.1">
              <a:extLst>
                <a:ext uri="{FF2B5EF4-FFF2-40B4-BE49-F238E27FC236}">
                  <a16:creationId xmlns:a16="http://schemas.microsoft.com/office/drawing/2014/main" id="{21494A12-8461-4929-9A7A-DB3FAC21590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DF2C6E8-B3BA-4EAC-BEB6-DFAC30B488C5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Hat sichtlich Spaß gemacht, sogar dem Foto</a:t>
              </a:r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  <a:ea typeface="Segoe UI Emoji" panose="020B0502040204020203" pitchFamily="34" charset="0"/>
                </a:rPr>
                <a:t>😉</a:t>
              </a:r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22.01.2023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4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298767-990B-4824-A342-DB716EEB773D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Ne22.01.2023 (2)">
              <a:extLst>
                <a:ext uri="{FF2B5EF4-FFF2-40B4-BE49-F238E27FC236}">
                  <a16:creationId xmlns:a16="http://schemas.microsoft.com/office/drawing/2014/main" id="{DB5FF7E1-4DCC-488C-A180-92BC0057069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5B7B8E9-4741-4A36-A962-BE3A9A31ACD3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22.01.2023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4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24233C4-5022-4C4C-9FB2-65B9574E675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409428" y="1200150"/>
            <a:ext cx="5087144" cy="4767263"/>
            <a:chOff x="2965450" y="685800"/>
            <a:chExt cx="6261100" cy="5867400"/>
          </a:xfrm>
        </p:grpSpPr>
        <p:pic>
          <p:nvPicPr>
            <p:cNvPr id="3" name="Grafik 2" descr="Nf22.01.2023.4">
              <a:extLst>
                <a:ext uri="{FF2B5EF4-FFF2-40B4-BE49-F238E27FC236}">
                  <a16:creationId xmlns:a16="http://schemas.microsoft.com/office/drawing/2014/main" id="{DE54255A-E257-40FE-A8EB-B4A8793F8A1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5450" y="685800"/>
              <a:ext cx="62611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6CBC5C7-D10B-48CB-AEDF-EA017B098A34}"/>
                </a:ext>
              </a:extLst>
            </p:cNvPr>
            <p:cNvSpPr/>
            <p:nvPr/>
          </p:nvSpPr>
          <p:spPr>
            <a:xfrm>
              <a:off x="2965450" y="6210300"/>
              <a:ext cx="6261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Den Alternativwanderern hat es auch sehr gut gefallen. 22.01.2023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7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0E624A9-34B7-4F84-A58C-047D02EA6CD9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1291730"/>
            <a:ext cx="8791575" cy="4582814"/>
            <a:chOff x="685800" y="798513"/>
            <a:chExt cx="10820400" cy="5640387"/>
          </a:xfrm>
        </p:grpSpPr>
        <p:pic>
          <p:nvPicPr>
            <p:cNvPr id="3" name="Grafik 2" descr="Ba16.10.2022">
              <a:extLst>
                <a:ext uri="{FF2B5EF4-FFF2-40B4-BE49-F238E27FC236}">
                  <a16:creationId xmlns:a16="http://schemas.microsoft.com/office/drawing/2014/main" id="{706110C3-E1F2-4474-940C-2E25B13D1A9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45DFA47-4EFE-4FC7-B383-25A532C1AE4F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Gemäßigte Gruppe am 16.10.2022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3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88700F3-AFCC-4654-BC6B-3F3DF2892A11}"/>
              </a:ext>
            </a:extLst>
          </p:cNvPr>
          <p:cNvSpPr txBox="1"/>
          <p:nvPr/>
        </p:nvSpPr>
        <p:spPr>
          <a:xfrm>
            <a:off x="1847088" y="1310640"/>
            <a:ext cx="3095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Erber Robert:</a:t>
            </a:r>
          </a:p>
          <a:p>
            <a:r>
              <a:rPr lang="de-DE" dirty="0"/>
              <a:t>2 </a:t>
            </a:r>
            <a:r>
              <a:rPr lang="de-DE" dirty="0" err="1"/>
              <a:t>Ionesome</a:t>
            </a:r>
            <a:r>
              <a:rPr lang="de-DE" dirty="0"/>
              <a:t> </a:t>
            </a:r>
            <a:r>
              <a:rPr lang="de-DE" dirty="0" err="1"/>
              <a:t>rider</a:t>
            </a:r>
            <a:r>
              <a:rPr lang="de-DE" dirty="0"/>
              <a:t> wieder </a:t>
            </a:r>
            <a:r>
              <a:rPr lang="de-DE" dirty="0" err="1"/>
              <a:t>zruck</a:t>
            </a:r>
            <a:r>
              <a:rPr lang="de-DE" dirty="0"/>
              <a:t>.</a:t>
            </a:r>
          </a:p>
          <a:p>
            <a:r>
              <a:rPr lang="de-DE" dirty="0"/>
              <a:t>Koa Foto gemacht. </a:t>
            </a:r>
            <a:br>
              <a:rPr lang="de-DE" dirty="0"/>
            </a:br>
            <a:r>
              <a:rPr lang="de-DE" dirty="0" err="1"/>
              <a:t>Fuers</a:t>
            </a:r>
            <a:r>
              <a:rPr lang="de-DE" dirty="0"/>
              <a:t> Protokoll, Harry, Erber</a:t>
            </a:r>
            <a:br>
              <a:rPr lang="de-DE" dirty="0"/>
            </a:br>
            <a:r>
              <a:rPr lang="de-DE" dirty="0"/>
              <a:t>Express </a:t>
            </a:r>
            <a:r>
              <a:rPr lang="de-DE" dirty="0" err="1"/>
              <a:t>only</a:t>
            </a:r>
            <a:r>
              <a:rPr lang="de-DE" dirty="0"/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02587F-6E35-4A9F-9ABB-AD3B2FD520D6}"/>
              </a:ext>
            </a:extLst>
          </p:cNvPr>
          <p:cNvSpPr txBox="1"/>
          <p:nvPr/>
        </p:nvSpPr>
        <p:spPr>
          <a:xfrm>
            <a:off x="1255776" y="518160"/>
            <a:ext cx="35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14. Frostbeulentraining, 29.01.2023</a:t>
            </a:r>
          </a:p>
        </p:txBody>
      </p:sp>
    </p:spTree>
    <p:extLst>
      <p:ext uri="{BB962C8B-B14F-4D97-AF65-F5344CB8AC3E}">
        <p14:creationId xmlns:p14="http://schemas.microsoft.com/office/powerpoint/2010/main" val="18968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56BE93-6E19-44BC-AA6F-1447E4656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8"/>
          <a:stretch/>
        </p:blipFill>
        <p:spPr>
          <a:xfrm>
            <a:off x="596554" y="617838"/>
            <a:ext cx="7904896" cy="62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8810FD3-8EBB-43AE-81DB-EB3F006FD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40" t="-10578" r="-5766" b="-13028"/>
          <a:stretch/>
        </p:blipFill>
        <p:spPr>
          <a:xfrm>
            <a:off x="2491755" y="0"/>
            <a:ext cx="4922490" cy="6858000"/>
          </a:xfrm>
          <a:prstGeom prst="rect">
            <a:avLst/>
          </a:prstGeom>
        </p:spPr>
      </p:pic>
      <p:pic>
        <p:nvPicPr>
          <p:cNvPr id="2" name="inside-you-162760">
            <a:hlinkClick r:id="" action="ppaction://media"/>
            <a:extLst>
              <a:ext uri="{FF2B5EF4-FFF2-40B4-BE49-F238E27FC236}">
                <a16:creationId xmlns:a16="http://schemas.microsoft.com/office/drawing/2014/main" id="{45431C44-7D28-49AD-9987-FE7874789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8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990E565-BEB6-4BCB-952F-FC2366D6B4C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782565" y="1200150"/>
            <a:ext cx="6339582" cy="4767263"/>
            <a:chOff x="2193925" y="685800"/>
            <a:chExt cx="7802563" cy="5867400"/>
          </a:xfrm>
        </p:grpSpPr>
        <p:pic>
          <p:nvPicPr>
            <p:cNvPr id="3" name="Grafik 2" descr="Pa05.02.2023.1">
              <a:extLst>
                <a:ext uri="{FF2B5EF4-FFF2-40B4-BE49-F238E27FC236}">
                  <a16:creationId xmlns:a16="http://schemas.microsoft.com/office/drawing/2014/main" id="{E193826D-F9A4-43E4-BF7D-6E533CEFD73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3925" y="685800"/>
              <a:ext cx="7802563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2AF8DE1-D534-4C6E-A309-B90F772F408E}"/>
                </a:ext>
              </a:extLst>
            </p:cNvPr>
            <p:cNvSpPr/>
            <p:nvPr/>
          </p:nvSpPr>
          <p:spPr>
            <a:xfrm>
              <a:off x="2193925" y="6210300"/>
              <a:ext cx="78025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05.02.2023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D783E6D-0599-477C-84E1-7C572C641AE1}"/>
              </a:ext>
            </a:extLst>
          </p:cNvPr>
          <p:cNvSpPr txBox="1"/>
          <p:nvPr/>
        </p:nvSpPr>
        <p:spPr>
          <a:xfrm>
            <a:off x="1414272" y="707136"/>
            <a:ext cx="583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15. Frostbeulentraining, mit Einkehr im Palermo in Mühldorf</a:t>
            </a:r>
          </a:p>
        </p:txBody>
      </p:sp>
    </p:spTree>
    <p:extLst>
      <p:ext uri="{BB962C8B-B14F-4D97-AF65-F5344CB8AC3E}">
        <p14:creationId xmlns:p14="http://schemas.microsoft.com/office/powerpoint/2010/main" val="31566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59410C3-5A8C-40EF-8676-22E29A76F6B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281363" y="1200150"/>
            <a:ext cx="3343275" cy="4767263"/>
            <a:chOff x="4038600" y="685800"/>
            <a:chExt cx="4114800" cy="5867400"/>
          </a:xfrm>
        </p:grpSpPr>
        <p:pic>
          <p:nvPicPr>
            <p:cNvPr id="3" name="Grafik 2" descr="Pb05.02.2023">
              <a:extLst>
                <a:ext uri="{FF2B5EF4-FFF2-40B4-BE49-F238E27FC236}">
                  <a16:creationId xmlns:a16="http://schemas.microsoft.com/office/drawing/2014/main" id="{FBA94372-EE01-4FF9-89E9-6A354A588D59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DFED365-00E0-4930-9245-E48D9D6476E6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05.02.2023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9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6832C2-BAEE-4990-B3D8-B95CC0E6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54096" y="2073025"/>
            <a:ext cx="3797807" cy="33337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7495B79-58C6-4046-BAFA-DD9A5A5174E3}"/>
              </a:ext>
            </a:extLst>
          </p:cNvPr>
          <p:cNvSpPr txBox="1"/>
          <p:nvPr/>
        </p:nvSpPr>
        <p:spPr>
          <a:xfrm>
            <a:off x="1871472" y="664464"/>
            <a:ext cx="683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Nach dem Training, gemütliches Beisammensein im Palermo, Mühldorf</a:t>
            </a:r>
          </a:p>
        </p:txBody>
      </p:sp>
    </p:spTree>
    <p:extLst>
      <p:ext uri="{BB962C8B-B14F-4D97-AF65-F5344CB8AC3E}">
        <p14:creationId xmlns:p14="http://schemas.microsoft.com/office/powerpoint/2010/main" val="42195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8431DC8-4C85-49D0-BBAF-49916AC86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44" y="1021291"/>
            <a:ext cx="6839712" cy="48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354C88E-EC11-4AA1-8A18-E8ADC20B3EE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919984" y="1005078"/>
            <a:ext cx="5242560" cy="4204970"/>
            <a:chOff x="2438400" y="685800"/>
            <a:chExt cx="7315200" cy="5867400"/>
          </a:xfrm>
        </p:grpSpPr>
        <p:pic>
          <p:nvPicPr>
            <p:cNvPr id="3" name="Grafik 2" descr="Rd12.02.2023 (3)">
              <a:extLst>
                <a:ext uri="{FF2B5EF4-FFF2-40B4-BE49-F238E27FC236}">
                  <a16:creationId xmlns:a16="http://schemas.microsoft.com/office/drawing/2014/main" id="{638825FA-AD83-4E50-84BF-2E8EB0BAE7B3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701450C-703B-42DD-88A3-7D90501CAE05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B537C164-3AAA-42E8-A560-872FB878DF61}"/>
              </a:ext>
            </a:extLst>
          </p:cNvPr>
          <p:cNvSpPr txBox="1"/>
          <p:nvPr/>
        </p:nvSpPr>
        <p:spPr>
          <a:xfrm rot="21424196">
            <a:off x="7492" y="670560"/>
            <a:ext cx="298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Gut gelaunte schnelle Gruppe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33D807-38E5-4DA4-B283-484D292818AA}"/>
              </a:ext>
            </a:extLst>
          </p:cNvPr>
          <p:cNvSpPr txBox="1"/>
          <p:nvPr/>
        </p:nvSpPr>
        <p:spPr>
          <a:xfrm>
            <a:off x="2042160" y="5010912"/>
            <a:ext cx="6699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O-Ton Robert Erber:</a:t>
            </a:r>
          </a:p>
          <a:p>
            <a:r>
              <a:rPr lang="de-DE" dirty="0"/>
              <a:t>Das Holzland, unendliche Weiten. Viele Kilometer von Töging </a:t>
            </a:r>
          </a:p>
          <a:p>
            <a:r>
              <a:rPr lang="de-DE" dirty="0"/>
              <a:t>entfernt, dringt Hans mit seiner 3 Mann starken Besatzung (Kerstin</a:t>
            </a:r>
          </a:p>
          <a:p>
            <a:r>
              <a:rPr lang="de-DE" dirty="0"/>
              <a:t>Sorry ich gendere nicht) in Wälder vor, die nie ein Mensch zuvor </a:t>
            </a:r>
          </a:p>
          <a:p>
            <a:r>
              <a:rPr lang="de-DE" dirty="0"/>
              <a:t>gesehen hat.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AB13A6-4D19-4D59-BA8C-73C70830F1BB}"/>
              </a:ext>
            </a:extLst>
          </p:cNvPr>
          <p:cNvSpPr txBox="1"/>
          <p:nvPr/>
        </p:nvSpPr>
        <p:spPr>
          <a:xfrm rot="10800000" flipV="1">
            <a:off x="2476500" y="274320"/>
            <a:ext cx="470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16. Frostbeulentraining, 12.02.2023</a:t>
            </a:r>
          </a:p>
        </p:txBody>
      </p:sp>
    </p:spTree>
    <p:extLst>
      <p:ext uri="{BB962C8B-B14F-4D97-AF65-F5344CB8AC3E}">
        <p14:creationId xmlns:p14="http://schemas.microsoft.com/office/powerpoint/2010/main" val="9072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0D16B2F-84C9-41CA-8365-DB7C22CA6C6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928293"/>
            <a:ext cx="8791575" cy="5563058"/>
            <a:chOff x="685800" y="351207"/>
            <a:chExt cx="10820400" cy="6846841"/>
          </a:xfrm>
        </p:grpSpPr>
        <p:pic>
          <p:nvPicPr>
            <p:cNvPr id="3" name="Grafik 2" descr="Rb12.02.2023.2">
              <a:extLst>
                <a:ext uri="{FF2B5EF4-FFF2-40B4-BE49-F238E27FC236}">
                  <a16:creationId xmlns:a16="http://schemas.microsoft.com/office/drawing/2014/main" id="{93BA5D85-06CC-4BB5-A2A9-8ED8B5DD0B8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36"/>
            <a:stretch/>
          </p:blipFill>
          <p:spPr>
            <a:xfrm rot="5400000">
              <a:off x="2230649" y="1491355"/>
              <a:ext cx="6846841" cy="4566546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2EBCDE3-7C3A-4269-803E-2F88C498376F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B14B9025-1E08-4E31-9EEB-C2755AF097B3}"/>
              </a:ext>
            </a:extLst>
          </p:cNvPr>
          <p:cNvSpPr txBox="1"/>
          <p:nvPr/>
        </p:nvSpPr>
        <p:spPr>
          <a:xfrm>
            <a:off x="1127760" y="1877568"/>
            <a:ext cx="159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langsamen</a:t>
            </a:r>
          </a:p>
          <a:p>
            <a:r>
              <a:rPr lang="de-DE" dirty="0"/>
              <a:t>weiterhin dem</a:t>
            </a:r>
          </a:p>
          <a:p>
            <a:r>
              <a:rPr lang="de-DE" dirty="0"/>
              <a:t>Frost auf der</a:t>
            </a:r>
          </a:p>
          <a:p>
            <a:r>
              <a:rPr lang="de-DE" dirty="0"/>
              <a:t>Spur.</a:t>
            </a:r>
          </a:p>
        </p:txBody>
      </p:sp>
    </p:spTree>
    <p:extLst>
      <p:ext uri="{BB962C8B-B14F-4D97-AF65-F5344CB8AC3E}">
        <p14:creationId xmlns:p14="http://schemas.microsoft.com/office/powerpoint/2010/main" val="32586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767A246-D630-4390-8D0D-9DA651672C4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1291730"/>
            <a:ext cx="8791575" cy="4582814"/>
            <a:chOff x="685800" y="798513"/>
            <a:chExt cx="10820400" cy="5640387"/>
          </a:xfrm>
        </p:grpSpPr>
        <p:pic>
          <p:nvPicPr>
            <p:cNvPr id="3" name="Grafik 2" descr="Rc12.02.2023 (2)">
              <a:extLst>
                <a:ext uri="{FF2B5EF4-FFF2-40B4-BE49-F238E27FC236}">
                  <a16:creationId xmlns:a16="http://schemas.microsoft.com/office/drawing/2014/main" id="{F7AC489B-BA3E-429F-9D69-99DBBC91D6C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ED2AC70-D426-4967-AAE1-C141AFE01CDE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12.02.2023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0A417C2-781A-46E6-9659-A262FB214CDA}"/>
              </a:ext>
            </a:extLst>
          </p:cNvPr>
          <p:cNvSpPr txBox="1"/>
          <p:nvPr/>
        </p:nvSpPr>
        <p:spPr>
          <a:xfrm rot="10800000" flipV="1">
            <a:off x="2524283" y="392858"/>
            <a:ext cx="2275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3. Frostbeulentraining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902AD3D-18CE-451A-9AD6-95E5A759663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Cb23.10.2022">
              <a:extLst>
                <a:ext uri="{FF2B5EF4-FFF2-40B4-BE49-F238E27FC236}">
                  <a16:creationId xmlns:a16="http://schemas.microsoft.com/office/drawing/2014/main" id="{F74B579C-5B5A-409D-89A8-D02C1C9C57E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4A0E534-D8DD-4AB2-8DF8-4F978CE731BB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Franzgerber:       Merci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Bäda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, für die schöne Holzland-Herbst-Tour!!!!!!!!!!!!!!!!! Old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boy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Franze</a:t>
              </a:r>
              <a:endParaRPr lang="de-DE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4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781B4B9-5329-44C6-AC44-AB5094A98179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-1234182"/>
            <a:ext cx="8791575" cy="7575499"/>
            <a:chOff x="685800" y="-2310301"/>
            <a:chExt cx="10820399" cy="9323691"/>
          </a:xfrm>
        </p:grpSpPr>
        <p:pic>
          <p:nvPicPr>
            <p:cNvPr id="3" name="Grafik 2" descr="Re12.02.2023.1">
              <a:extLst>
                <a:ext uri="{FF2B5EF4-FFF2-40B4-BE49-F238E27FC236}">
                  <a16:creationId xmlns:a16="http://schemas.microsoft.com/office/drawing/2014/main" id="{0FF8225C-EE7E-463A-A035-C00AC07B93E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364" t="-7246" b="-56351"/>
            <a:stretch/>
          </p:blipFill>
          <p:spPr>
            <a:xfrm rot="5400000">
              <a:off x="685800" y="-1354811"/>
              <a:ext cx="9323691" cy="7412711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9597217-84E2-451F-A05F-3EBC6BA2C9CF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E4388534-0A7D-4A10-8D0E-1C28F0E758E2}"/>
              </a:ext>
            </a:extLst>
          </p:cNvPr>
          <p:cNvSpPr txBox="1"/>
          <p:nvPr/>
        </p:nvSpPr>
        <p:spPr>
          <a:xfrm>
            <a:off x="621792" y="2490139"/>
            <a:ext cx="2621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42950"/>
            <a:r>
              <a:rPr lang="de-DE" sz="1800" dirty="0">
                <a:solidFill>
                  <a:prstClr val="white"/>
                </a:solidFill>
                <a:latin typeface="Calibri" panose="020F0502020204030204"/>
              </a:rPr>
              <a:t>12.02.2023, wie immer klappt das am besten im Gänsemarsch!</a:t>
            </a:r>
          </a:p>
        </p:txBody>
      </p:sp>
    </p:spTree>
    <p:extLst>
      <p:ext uri="{BB962C8B-B14F-4D97-AF65-F5344CB8AC3E}">
        <p14:creationId xmlns:p14="http://schemas.microsoft.com/office/powerpoint/2010/main" val="14357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380DDC5-3885-48F8-8F91-CA1F43F36D0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281363" y="1200150"/>
            <a:ext cx="3343275" cy="4767263"/>
            <a:chOff x="4038600" y="685800"/>
            <a:chExt cx="4114800" cy="5867400"/>
          </a:xfrm>
        </p:grpSpPr>
        <p:pic>
          <p:nvPicPr>
            <p:cNvPr id="3" name="Grafik 2" descr="S">
              <a:extLst>
                <a:ext uri="{FF2B5EF4-FFF2-40B4-BE49-F238E27FC236}">
                  <a16:creationId xmlns:a16="http://schemas.microsoft.com/office/drawing/2014/main" id="{E12FB57E-3D11-4F46-978D-12D089A74924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9F1943F-0BD8-40FA-8673-35AC71667728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974DFCC6-87C8-4C63-84FF-13154C92A5AE}"/>
              </a:ext>
            </a:extLst>
          </p:cNvPr>
          <p:cNvSpPr txBox="1"/>
          <p:nvPr/>
        </p:nvSpPr>
        <p:spPr>
          <a:xfrm>
            <a:off x="719328" y="1286256"/>
            <a:ext cx="236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17. Frostbeulentraining</a:t>
            </a:r>
          </a:p>
        </p:txBody>
      </p:sp>
    </p:spTree>
    <p:extLst>
      <p:ext uri="{BB962C8B-B14F-4D97-AF65-F5344CB8AC3E}">
        <p14:creationId xmlns:p14="http://schemas.microsoft.com/office/powerpoint/2010/main" val="3519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E2D77E4-5C70-42F0-B257-6F0BA23220A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Sa19.02.2023.1 (2)">
              <a:extLst>
                <a:ext uri="{FF2B5EF4-FFF2-40B4-BE49-F238E27FC236}">
                  <a16:creationId xmlns:a16="http://schemas.microsoft.com/office/drawing/2014/main" id="{9EB96655-E452-4D84-B26B-11483DC68D99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D35CA49-B986-4419-BF1D-62EA91362CC9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19.02.2023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29FEC59-1EE4-4CD7-B360-7639F9C86C3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Sb19.02.2023.1">
              <a:extLst>
                <a:ext uri="{FF2B5EF4-FFF2-40B4-BE49-F238E27FC236}">
                  <a16:creationId xmlns:a16="http://schemas.microsoft.com/office/drawing/2014/main" id="{DB8C22C2-ED97-490C-90C6-44AE4A65FDB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2E0C0EA-A93A-4EBE-A38C-12F301C26733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19.02.2023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4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D151B84-602D-47A6-8F0F-5BC40A40FA6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Sc19.02.2023.4">
              <a:extLst>
                <a:ext uri="{FF2B5EF4-FFF2-40B4-BE49-F238E27FC236}">
                  <a16:creationId xmlns:a16="http://schemas.microsoft.com/office/drawing/2014/main" id="{42FC388F-3F2B-483D-866D-8432FE3C2E4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FFB2EFE-04B9-47A1-9004-7D36FDC7EF70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19.02.2023 mit Guide </a:t>
              </a:r>
              <a:r>
                <a:rPr lang="de-DE" sz="1950" dirty="0" err="1">
                  <a:solidFill>
                    <a:prstClr val="white"/>
                  </a:solidFill>
                  <a:latin typeface="Calibri" panose="020F0502020204030204"/>
                </a:rPr>
                <a:t>Bäda</a:t>
              </a:r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2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D465BC9-A814-4ED8-AA5F-1A2061E2345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868242" y="1200150"/>
            <a:ext cx="2168227" cy="4767263"/>
            <a:chOff x="4760913" y="685800"/>
            <a:chExt cx="2668587" cy="5867400"/>
          </a:xfrm>
        </p:grpSpPr>
        <p:pic>
          <p:nvPicPr>
            <p:cNvPr id="3" name="Grafik 2" descr="Screenshot_20230416-173218_WhatsApp">
              <a:extLst>
                <a:ext uri="{FF2B5EF4-FFF2-40B4-BE49-F238E27FC236}">
                  <a16:creationId xmlns:a16="http://schemas.microsoft.com/office/drawing/2014/main" id="{9E1B8C9F-251F-4ED7-89B7-4D078F92A98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4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0913" y="685800"/>
              <a:ext cx="2668587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8EBD57F-F9CE-447E-BC81-9D46F0DF1113}"/>
                </a:ext>
              </a:extLst>
            </p:cNvPr>
            <p:cNvSpPr/>
            <p:nvPr/>
          </p:nvSpPr>
          <p:spPr>
            <a:xfrm>
              <a:off x="4760913" y="6210300"/>
              <a:ext cx="26685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Wichtiger Austausch</a:t>
              </a:r>
            </a:p>
          </p:txBody>
        </p:sp>
      </p:grpSp>
      <p:pic>
        <p:nvPicPr>
          <p:cNvPr id="2" name="inside-you-162760">
            <a:hlinkClick r:id="" action="ppaction://media"/>
            <a:extLst>
              <a:ext uri="{FF2B5EF4-FFF2-40B4-BE49-F238E27FC236}">
                <a16:creationId xmlns:a16="http://schemas.microsoft.com/office/drawing/2014/main" id="{CC91D384-477E-4D3C-8BCA-284B12719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06" y="2350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4E2E78-F05E-4630-8098-F460679F2CF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Sd19.02.2023.5">
              <a:extLst>
                <a:ext uri="{FF2B5EF4-FFF2-40B4-BE49-F238E27FC236}">
                  <a16:creationId xmlns:a16="http://schemas.microsoft.com/office/drawing/2014/main" id="{03C5638F-F695-4471-ACE6-AE0F26953B5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1EC8B77-7B5B-4965-B9EB-B55B51645DFA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19.02.2023, wer hat den da getobt?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6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EFE875E-53CD-476C-AB50-D84C7A305B4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2" y="502524"/>
            <a:ext cx="8791575" cy="5852951"/>
            <a:chOff x="685800" y="-749866"/>
            <a:chExt cx="10820400" cy="7203632"/>
          </a:xfrm>
        </p:grpSpPr>
        <p:pic>
          <p:nvPicPr>
            <p:cNvPr id="3" name="Grafik 2" descr="Sd19.02.2023">
              <a:extLst>
                <a:ext uri="{FF2B5EF4-FFF2-40B4-BE49-F238E27FC236}">
                  <a16:creationId xmlns:a16="http://schemas.microsoft.com/office/drawing/2014/main" id="{6279D85A-4450-4A7A-B189-A065F89D79A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28672" y="798514"/>
              <a:ext cx="7203632" cy="4106871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7A93BD6-2E37-456A-97D8-65A245132538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19.02.2023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4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72A3AC-CA93-40D7-B933-6EE4003B2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345" r="-8893"/>
          <a:stretch/>
        </p:blipFill>
        <p:spPr>
          <a:xfrm>
            <a:off x="1176528" y="642937"/>
            <a:ext cx="8247888" cy="557212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737A924-D708-4C83-82F4-5EBC14CEF790}"/>
              </a:ext>
            </a:extLst>
          </p:cNvPr>
          <p:cNvSpPr txBox="1"/>
          <p:nvPr/>
        </p:nvSpPr>
        <p:spPr>
          <a:xfrm>
            <a:off x="2401824" y="408432"/>
            <a:ext cx="5180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18. Frostbeulentraining, endlich ist unser Guide </a:t>
            </a:r>
            <a:r>
              <a:rPr lang="de-DE" dirty="0" err="1"/>
              <a:t>Done</a:t>
            </a:r>
            <a:endParaRPr lang="de-DE" dirty="0"/>
          </a:p>
          <a:p>
            <a:r>
              <a:rPr lang="de-DE" dirty="0"/>
              <a:t>wieder zurück </a:t>
            </a:r>
            <a:r>
              <a:rPr lang="de-DE" dirty="0">
                <a:latin typeface="Segoe UI Emoji" panose="020B0502040204020203" pitchFamily="34" charset="0"/>
                <a:ea typeface="Segoe UI Emoji" panose="020B0502040204020203" pitchFamily="34" charset="0"/>
              </a:rPr>
              <a:t>👍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17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9776F24-3A55-4036-BA67-7F74C7379A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752" y="649436"/>
            <a:ext cx="7016496" cy="419889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6CB1D9E-41AF-4FDA-92DA-9E8E530A6967}"/>
              </a:ext>
            </a:extLst>
          </p:cNvPr>
          <p:cNvSpPr txBox="1"/>
          <p:nvPr/>
        </p:nvSpPr>
        <p:spPr>
          <a:xfrm>
            <a:off x="1444752" y="4848334"/>
            <a:ext cx="723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Günther:</a:t>
            </a:r>
          </a:p>
          <a:p>
            <a:r>
              <a:rPr lang="de-DE" dirty="0" err="1"/>
              <a:t>Done</a:t>
            </a:r>
            <a:r>
              <a:rPr lang="de-DE" dirty="0"/>
              <a:t>, Merci für de </a:t>
            </a:r>
            <a:r>
              <a:rPr lang="de-DE" dirty="0" err="1"/>
              <a:t>scheene</a:t>
            </a:r>
            <a:r>
              <a:rPr lang="de-DE" dirty="0"/>
              <a:t> Tour und Gott sei Dank bist wieder mit dabei, </a:t>
            </a:r>
          </a:p>
          <a:p>
            <a:r>
              <a:rPr lang="de-DE" dirty="0"/>
              <a:t>Du fahrender </a:t>
            </a:r>
            <a:r>
              <a:rPr lang="de-DE" dirty="0" err="1"/>
              <a:t>Werkzeugdabeihaber</a:t>
            </a:r>
            <a:r>
              <a:rPr lang="de-DE" dirty="0"/>
              <a:t>, </a:t>
            </a:r>
            <a:r>
              <a:rPr lang="de-DE" dirty="0" err="1"/>
              <a:t>ofganga</a:t>
            </a:r>
            <a:r>
              <a:rPr lang="de-DE" dirty="0"/>
              <a:t> von de </a:t>
            </a:r>
            <a:r>
              <a:rPr lang="de-DE" dirty="0" err="1"/>
              <a:t>Handschuhua</a:t>
            </a:r>
            <a:r>
              <a:rPr lang="de-DE" dirty="0"/>
              <a:t> bis zum </a:t>
            </a:r>
          </a:p>
          <a:p>
            <a:r>
              <a:rPr lang="de-DE" dirty="0"/>
              <a:t>Kompletten Schlüssel und Zangensatz.</a:t>
            </a:r>
          </a:p>
        </p:txBody>
      </p:sp>
    </p:spTree>
    <p:extLst>
      <p:ext uri="{BB962C8B-B14F-4D97-AF65-F5344CB8AC3E}">
        <p14:creationId xmlns:p14="http://schemas.microsoft.com/office/powerpoint/2010/main" val="3534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582F22D-3185-458E-975F-3E6EB808940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Cc23.10.2022.2">
              <a:extLst>
                <a:ext uri="{FF2B5EF4-FFF2-40B4-BE49-F238E27FC236}">
                  <a16:creationId xmlns:a16="http://schemas.microsoft.com/office/drawing/2014/main" id="{5C7AD5CA-9BA8-4713-A723-1A25055E665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E6B2280-0A03-4FD5-A581-9187BB59F644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Hoizland</a:t>
              </a:r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6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543950C-1742-4DB3-8353-0F57B1628F6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5070" y="1200150"/>
            <a:ext cx="5935861" cy="4767263"/>
            <a:chOff x="2443163" y="685800"/>
            <a:chExt cx="7305675" cy="5867400"/>
          </a:xfrm>
        </p:grpSpPr>
        <p:pic>
          <p:nvPicPr>
            <p:cNvPr id="3" name="Grafik 2" descr="U05.03.2023">
              <a:extLst>
                <a:ext uri="{FF2B5EF4-FFF2-40B4-BE49-F238E27FC236}">
                  <a16:creationId xmlns:a16="http://schemas.microsoft.com/office/drawing/2014/main" id="{C5DECEC4-30D6-4901-A0F1-C3D41B2FD56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3163" y="685800"/>
              <a:ext cx="7305675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E52422E-47FD-4D23-B9DF-7E48EC1975AF}"/>
                </a:ext>
              </a:extLst>
            </p:cNvPr>
            <p:cNvSpPr/>
            <p:nvPr/>
          </p:nvSpPr>
          <p:spPr>
            <a:xfrm>
              <a:off x="2443163" y="6210300"/>
              <a:ext cx="73056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19. Frostbeulentraining, 05.03.2023, R.I.P Gerhard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46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85A19C1-609F-427B-9D38-81E71BD59746}"/>
              </a:ext>
            </a:extLst>
          </p:cNvPr>
          <p:cNvSpPr txBox="1"/>
          <p:nvPr/>
        </p:nvSpPr>
        <p:spPr>
          <a:xfrm>
            <a:off x="1804416" y="1310640"/>
            <a:ext cx="54743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schnellen wie so oft:</a:t>
            </a:r>
          </a:p>
          <a:p>
            <a:r>
              <a:rPr lang="de-DE" dirty="0"/>
              <a:t>46,8 km       361 hm</a:t>
            </a:r>
          </a:p>
          <a:p>
            <a:endParaRPr lang="de-DE" dirty="0"/>
          </a:p>
          <a:p>
            <a:r>
              <a:rPr lang="de-DE" dirty="0"/>
              <a:t>Und keine Zeit für Fotos</a:t>
            </a:r>
          </a:p>
          <a:p>
            <a:endParaRPr lang="de-DE" dirty="0"/>
          </a:p>
          <a:p>
            <a:r>
              <a:rPr lang="de-DE" dirty="0"/>
              <a:t>Mercy Harry für die Begleitung. Für Fotos war keine Zeit,</a:t>
            </a:r>
          </a:p>
          <a:p>
            <a:r>
              <a:rPr lang="de-DE" dirty="0" err="1"/>
              <a:t>Wegerlsuche</a:t>
            </a:r>
            <a:r>
              <a:rPr lang="de-DE" dirty="0"/>
              <a:t> hatte </a:t>
            </a:r>
            <a:r>
              <a:rPr lang="de-DE" dirty="0" err="1"/>
              <a:t>Prio</a:t>
            </a:r>
            <a:r>
              <a:rPr lang="de-DE" dirty="0"/>
              <a:t> </a:t>
            </a:r>
            <a:r>
              <a:rPr lang="de-DE" dirty="0">
                <a:latin typeface="Segoe UI Emoji" panose="020B0502040204020203" pitchFamily="34" charset="0"/>
                <a:ea typeface="Segoe UI Emoji" panose="020B0502040204020203" pitchFamily="34" charset="0"/>
              </a:rPr>
              <a:t>🔍😎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39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8A906FF-F06B-4219-8A1D-5C6FCFFF12DA}"/>
              </a:ext>
            </a:extLst>
          </p:cNvPr>
          <p:cNvSpPr txBox="1"/>
          <p:nvPr/>
        </p:nvSpPr>
        <p:spPr>
          <a:xfrm>
            <a:off x="653273" y="86975"/>
            <a:ext cx="65684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dann stand sie fest die Endwertung.</a:t>
            </a:r>
          </a:p>
          <a:p>
            <a:endParaRPr lang="de-DE" dirty="0"/>
          </a:p>
          <a:p>
            <a:r>
              <a:rPr lang="de-DE" dirty="0"/>
              <a:t>Vorher noch Danke an die Guides für die schöne Frostbeulensaison, </a:t>
            </a:r>
          </a:p>
          <a:p>
            <a:r>
              <a:rPr lang="de-DE" dirty="0"/>
              <a:t>das waren</a:t>
            </a:r>
          </a:p>
          <a:p>
            <a:r>
              <a:rPr lang="de-DE" dirty="0"/>
              <a:t>bei den langsamen: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2298E0-146E-44B0-8067-C6701294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04278" y="548640"/>
            <a:ext cx="1222602" cy="26883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B7CF95-A20A-4CA9-A561-1F417CD5F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335" y="2417536"/>
            <a:ext cx="2217943" cy="30641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E1021B8-8968-4BB4-B62B-4757E863C3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47" y="1879110"/>
            <a:ext cx="1806463" cy="30981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AEC9208-8589-4BF2-AB57-D4A6DFE71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454" y="2052661"/>
            <a:ext cx="1742868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E7BBB8B-5ECA-407F-A0CE-A36753DC17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666" y="1597152"/>
            <a:ext cx="1594255" cy="278858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C870927-7A4A-4B79-ADA7-B734959660A7}"/>
              </a:ext>
            </a:extLst>
          </p:cNvPr>
          <p:cNvSpPr txBox="1"/>
          <p:nvPr/>
        </p:nvSpPr>
        <p:spPr>
          <a:xfrm>
            <a:off x="494435" y="5112329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Done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9E0935E-FAFF-4280-9C95-86AE78625676}"/>
              </a:ext>
            </a:extLst>
          </p:cNvPr>
          <p:cNvSpPr txBox="1"/>
          <p:nvPr/>
        </p:nvSpPr>
        <p:spPr>
          <a:xfrm>
            <a:off x="2261616" y="57485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Bäda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F131993-9527-471F-8213-66D581BC798A}"/>
              </a:ext>
            </a:extLst>
          </p:cNvPr>
          <p:cNvSpPr txBox="1"/>
          <p:nvPr/>
        </p:nvSpPr>
        <p:spPr>
          <a:xfrm>
            <a:off x="4157472" y="4663440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Gerhard </a:t>
            </a:r>
            <a:r>
              <a:rPr lang="de-DE" dirty="0">
                <a:sym typeface="Wingdings" panose="05000000000000000000" pitchFamily="2" charset="2"/>
              </a:rPr>
              <a:t>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90E86ED-B0B7-43FA-BCF9-B3CB9F0B8DFB}"/>
              </a:ext>
            </a:extLst>
          </p:cNvPr>
          <p:cNvSpPr txBox="1"/>
          <p:nvPr/>
        </p:nvSpPr>
        <p:spPr>
          <a:xfrm>
            <a:off x="6156960" y="5748528"/>
            <a:ext cx="96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Günther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503F82B-7138-44D7-8E75-5FF43383356A}"/>
              </a:ext>
            </a:extLst>
          </p:cNvPr>
          <p:cNvSpPr txBox="1"/>
          <p:nvPr/>
        </p:nvSpPr>
        <p:spPr>
          <a:xfrm>
            <a:off x="8351520" y="3529584"/>
            <a:ext cx="66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Karin</a:t>
            </a:r>
          </a:p>
        </p:txBody>
      </p:sp>
    </p:spTree>
    <p:extLst>
      <p:ext uri="{BB962C8B-B14F-4D97-AF65-F5344CB8AC3E}">
        <p14:creationId xmlns:p14="http://schemas.microsoft.com/office/powerpoint/2010/main" val="20836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B70D1E2-22D8-43A8-89AB-C7659C0AA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384" y="1231392"/>
            <a:ext cx="3774335" cy="28712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CFA4EFD-0EEF-4EE3-9F4B-C70C23338F40}"/>
              </a:ext>
            </a:extLst>
          </p:cNvPr>
          <p:cNvSpPr txBox="1"/>
          <p:nvPr/>
        </p:nvSpPr>
        <p:spPr>
          <a:xfrm>
            <a:off x="1780032" y="4334256"/>
            <a:ext cx="333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Vitus      Hans        Chris       Robert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4B133F-3692-4313-A310-1FDA58C508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336" y="1289304"/>
            <a:ext cx="1439007" cy="27553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250EA3E-2E26-44F1-99E2-D4F145F0E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543" y="1231392"/>
            <a:ext cx="1384145" cy="294436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FA39BE5-FBE6-4053-94E1-AB16D0D450E4}"/>
              </a:ext>
            </a:extLst>
          </p:cNvPr>
          <p:cNvSpPr txBox="1"/>
          <p:nvPr/>
        </p:nvSpPr>
        <p:spPr>
          <a:xfrm>
            <a:off x="5913120" y="4413504"/>
            <a:ext cx="78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Marco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5336FF9-DD83-4934-98E2-87C879B9139D}"/>
              </a:ext>
            </a:extLst>
          </p:cNvPr>
          <p:cNvSpPr txBox="1"/>
          <p:nvPr/>
        </p:nvSpPr>
        <p:spPr>
          <a:xfrm>
            <a:off x="7827264" y="4518922"/>
            <a:ext cx="7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Harry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8CA0B9-B1A9-4AED-9278-E255DA9111AD}"/>
              </a:ext>
            </a:extLst>
          </p:cNvPr>
          <p:cNvSpPr txBox="1"/>
          <p:nvPr/>
        </p:nvSpPr>
        <p:spPr>
          <a:xfrm>
            <a:off x="701040" y="633984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bei den schnellen: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52E423-A18E-4D75-AC81-7CE6C7EAEDE6}"/>
              </a:ext>
            </a:extLst>
          </p:cNvPr>
          <p:cNvSpPr txBox="1"/>
          <p:nvPr/>
        </p:nvSpPr>
        <p:spPr>
          <a:xfrm>
            <a:off x="1725168" y="5382768"/>
            <a:ext cx="613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Danke auch an die ganzen Fotografen und Kommentarschreiber</a:t>
            </a:r>
          </a:p>
        </p:txBody>
      </p:sp>
    </p:spTree>
    <p:extLst>
      <p:ext uri="{BB962C8B-B14F-4D97-AF65-F5344CB8AC3E}">
        <p14:creationId xmlns:p14="http://schemas.microsoft.com/office/powerpoint/2010/main" val="12958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F946D90-E8E9-480F-B1E8-8F31C3961FC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81200" y="1200150"/>
            <a:ext cx="5943600" cy="4767263"/>
            <a:chOff x="2438400" y="685800"/>
            <a:chExt cx="7315200" cy="5867400"/>
          </a:xfrm>
        </p:grpSpPr>
        <p:pic>
          <p:nvPicPr>
            <p:cNvPr id="3" name="Grafik 2" descr="V12.03.2023.2">
              <a:extLst>
                <a:ext uri="{FF2B5EF4-FFF2-40B4-BE49-F238E27FC236}">
                  <a16:creationId xmlns:a16="http://schemas.microsoft.com/office/drawing/2014/main" id="{8BDE15F1-38F9-44AF-8524-219172831B5A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9A59F57-3CAF-468E-8DA8-B89D6CC97B4E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12.03.2023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5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154B9C5-1FF4-41C3-9299-E25F5BC928A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557213" y="1291730"/>
            <a:ext cx="8791575" cy="4582814"/>
            <a:chOff x="685800" y="798513"/>
            <a:chExt cx="10820400" cy="5640387"/>
          </a:xfrm>
        </p:grpSpPr>
        <p:pic>
          <p:nvPicPr>
            <p:cNvPr id="3" name="Grafik 2" descr="Va12.03.2023">
              <a:extLst>
                <a:ext uri="{FF2B5EF4-FFF2-40B4-BE49-F238E27FC236}">
                  <a16:creationId xmlns:a16="http://schemas.microsoft.com/office/drawing/2014/main" id="{B44AA6F1-155E-4C05-9864-C3A3D52232AC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798513"/>
              <a:ext cx="10820400" cy="5259387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38DB247-519B-4A66-A400-D71D3527113E}"/>
                </a:ext>
              </a:extLst>
            </p:cNvPr>
            <p:cNvSpPr/>
            <p:nvPr/>
          </p:nvSpPr>
          <p:spPr>
            <a:xfrm>
              <a:off x="685800" y="60960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12.03.2023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0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CF4AACA-B164-4E74-B5F0-12135884E11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990600" y="1200150"/>
            <a:ext cx="7924800" cy="4767263"/>
            <a:chOff x="1219200" y="685800"/>
            <a:chExt cx="9753600" cy="5867400"/>
          </a:xfrm>
        </p:grpSpPr>
        <p:pic>
          <p:nvPicPr>
            <p:cNvPr id="3" name="Grafik 2" descr="Xa12.03.2023.4">
              <a:extLst>
                <a:ext uri="{FF2B5EF4-FFF2-40B4-BE49-F238E27FC236}">
                  <a16:creationId xmlns:a16="http://schemas.microsoft.com/office/drawing/2014/main" id="{026B4BF6-9725-4EFD-8B21-6ACFB566CBB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D029B33-2266-44A1-8AB8-59D9DA95DD2A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r>
                <a:rPr lang="de-DE" sz="1950" dirty="0">
                  <a:solidFill>
                    <a:prstClr val="white"/>
                  </a:solidFill>
                  <a:latin typeface="Calibri" panose="020F0502020204030204"/>
                </a:rPr>
                <a:t>Siegerehrung</a:t>
              </a:r>
            </a:p>
          </p:txBody>
        </p:sp>
      </p:grpSp>
      <p:pic>
        <p:nvPicPr>
          <p:cNvPr id="2" name="winning-elevation-111355">
            <a:hlinkClick r:id="" action="ppaction://media"/>
            <a:extLst>
              <a:ext uri="{FF2B5EF4-FFF2-40B4-BE49-F238E27FC236}">
                <a16:creationId xmlns:a16="http://schemas.microsoft.com/office/drawing/2014/main" id="{4C4390C1-67EB-42E8-A281-79BEA285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3255" y="571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8D4ABDD-54E2-4FE0-A6BD-E31ED2BC4AC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699272" y="1200150"/>
            <a:ext cx="2507456" cy="4767263"/>
            <a:chOff x="4552950" y="685800"/>
            <a:chExt cx="3086100" cy="5867400"/>
          </a:xfrm>
        </p:grpSpPr>
        <p:pic>
          <p:nvPicPr>
            <p:cNvPr id="3" name="Grafik 2" descr="Xb12.03.2023.5">
              <a:extLst>
                <a:ext uri="{FF2B5EF4-FFF2-40B4-BE49-F238E27FC236}">
                  <a16:creationId xmlns:a16="http://schemas.microsoft.com/office/drawing/2014/main" id="{986485B5-9E57-40CB-8D45-B46CEC752E9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749B294-177B-473D-8A70-C0FA3DC2E0B8}"/>
                </a:ext>
              </a:extLst>
            </p:cNvPr>
            <p:cNvSpPr/>
            <p:nvPr/>
          </p:nvSpPr>
          <p:spPr>
            <a:xfrm>
              <a:off x="4552950" y="6210300"/>
              <a:ext cx="3086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B6396A40-E035-4B6E-A64F-B156ECA2B046}"/>
              </a:ext>
            </a:extLst>
          </p:cNvPr>
          <p:cNvSpPr txBox="1"/>
          <p:nvPr/>
        </p:nvSpPr>
        <p:spPr>
          <a:xfrm>
            <a:off x="2488008" y="6174259"/>
            <a:ext cx="509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Danke an Harry und Robert für die Organisation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8A94EA-8290-4E22-BCFB-D3B122578E9A}"/>
              </a:ext>
            </a:extLst>
          </p:cNvPr>
          <p:cNvSpPr txBox="1"/>
          <p:nvPr/>
        </p:nvSpPr>
        <p:spPr>
          <a:xfrm>
            <a:off x="1115568" y="1780032"/>
            <a:ext cx="2418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Siegerin bei den Damen</a:t>
            </a:r>
          </a:p>
          <a:p>
            <a:r>
              <a:rPr lang="de-DE" dirty="0"/>
              <a:t>Karin</a:t>
            </a:r>
          </a:p>
          <a:p>
            <a:r>
              <a:rPr lang="de-DE" dirty="0"/>
              <a:t>Sieger bei den Herren</a:t>
            </a:r>
          </a:p>
          <a:p>
            <a:r>
              <a:rPr lang="de-DE" dirty="0"/>
              <a:t>Hans</a:t>
            </a:r>
          </a:p>
        </p:txBody>
      </p:sp>
    </p:spTree>
    <p:extLst>
      <p:ext uri="{BB962C8B-B14F-4D97-AF65-F5344CB8AC3E}">
        <p14:creationId xmlns:p14="http://schemas.microsoft.com/office/powerpoint/2010/main" val="11453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053D7F2-4E54-43ED-B7EC-7EA60AB0EEAD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3699272" y="1200150"/>
            <a:ext cx="2507456" cy="4767263"/>
            <a:chOff x="4552950" y="685800"/>
            <a:chExt cx="3086100" cy="5867400"/>
          </a:xfrm>
        </p:grpSpPr>
        <p:pic>
          <p:nvPicPr>
            <p:cNvPr id="3" name="Grafik 2" descr="X12.03.2023.6">
              <a:extLst>
                <a:ext uri="{FF2B5EF4-FFF2-40B4-BE49-F238E27FC236}">
                  <a16:creationId xmlns:a16="http://schemas.microsoft.com/office/drawing/2014/main" id="{4752CBF6-E130-4F70-95C8-E8AEA9A3EA1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BCEF647-3B26-461C-A5F1-2428F92A535B}"/>
                </a:ext>
              </a:extLst>
            </p:cNvPr>
            <p:cNvSpPr/>
            <p:nvPr/>
          </p:nvSpPr>
          <p:spPr>
            <a:xfrm>
              <a:off x="4552950" y="6210300"/>
              <a:ext cx="3086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3EDF775D-0CE7-450F-BB89-169502C21DB1}"/>
              </a:ext>
            </a:extLst>
          </p:cNvPr>
          <p:cNvSpPr txBox="1"/>
          <p:nvPr/>
        </p:nvSpPr>
        <p:spPr>
          <a:xfrm>
            <a:off x="1009336" y="1399177"/>
            <a:ext cx="2179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Zweitplatzierte</a:t>
            </a:r>
          </a:p>
          <a:p>
            <a:r>
              <a:rPr lang="de-DE" dirty="0"/>
              <a:t>bei den Damen</a:t>
            </a:r>
          </a:p>
          <a:p>
            <a:r>
              <a:rPr lang="de-DE" dirty="0"/>
              <a:t>Anneliese war immer</a:t>
            </a:r>
          </a:p>
          <a:p>
            <a:r>
              <a:rPr lang="de-DE" dirty="0"/>
              <a:t>Fleißig dabei!</a:t>
            </a:r>
          </a:p>
        </p:txBody>
      </p:sp>
    </p:spTree>
    <p:extLst>
      <p:ext uri="{BB962C8B-B14F-4D97-AF65-F5344CB8AC3E}">
        <p14:creationId xmlns:p14="http://schemas.microsoft.com/office/powerpoint/2010/main" val="9276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1F9E13B-348D-46DB-A6C4-2F83213DD21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877642" y="1200150"/>
            <a:ext cx="4150717" cy="4767263"/>
            <a:chOff x="3541713" y="685800"/>
            <a:chExt cx="5108575" cy="5867400"/>
          </a:xfrm>
        </p:grpSpPr>
        <p:pic>
          <p:nvPicPr>
            <p:cNvPr id="3" name="Grafik 2" descr="xc">
              <a:extLst>
                <a:ext uri="{FF2B5EF4-FFF2-40B4-BE49-F238E27FC236}">
                  <a16:creationId xmlns:a16="http://schemas.microsoft.com/office/drawing/2014/main" id="{CA5BCF37-DC47-4BBC-92E3-D82D48BA698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713" y="685800"/>
              <a:ext cx="5108575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A36E60B-E792-49ED-ACE2-F066CBA1FE3A}"/>
                </a:ext>
              </a:extLst>
            </p:cNvPr>
            <p:cNvSpPr/>
            <p:nvPr/>
          </p:nvSpPr>
          <p:spPr>
            <a:xfrm>
              <a:off x="3541713" y="6210300"/>
              <a:ext cx="51085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8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6CD693F-0AB0-49AA-9A2F-69AE84D0C5D9}"/>
              </a:ext>
            </a:extLst>
          </p:cNvPr>
          <p:cNvSpPr txBox="1"/>
          <p:nvPr/>
        </p:nvSpPr>
        <p:spPr>
          <a:xfrm rot="10800000" flipV="1">
            <a:off x="2476500" y="426720"/>
            <a:ext cx="4607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Bellota Text" panose="00000500000000000000"/>
              </a:rPr>
              <a:t>4.</a:t>
            </a:r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 Frostbeulentraining </a:t>
            </a:r>
            <a:r>
              <a:rPr lang="de-DE" sz="1600" dirty="0">
                <a:solidFill>
                  <a:prstClr val="white"/>
                </a:solidFill>
                <a:latin typeface="Calibri" panose="020F0502020204030204"/>
              </a:rPr>
              <a:t>30.10.2022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E0A054-96EF-460C-86AC-CBD5A0488935}"/>
              </a:ext>
            </a:extLst>
          </p:cNvPr>
          <p:cNvSpPr txBox="1"/>
          <p:nvPr/>
        </p:nvSpPr>
        <p:spPr>
          <a:xfrm>
            <a:off x="2476500" y="3244334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prstClr val="white"/>
                </a:solidFill>
                <a:latin typeface="Bellota Text" panose="00000500000000000000"/>
              </a:rPr>
              <a:t>Erstes Frostbeulentraining </a:t>
            </a:r>
            <a:r>
              <a:rPr lang="de-DE" sz="1600" dirty="0">
                <a:solidFill>
                  <a:prstClr val="white"/>
                </a:solidFill>
                <a:latin typeface="Calibri" panose="020F0502020204030204"/>
              </a:rPr>
              <a:t>09.10.2022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662C40E-147C-4F67-9D44-50F3741642A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908048" y="1230034"/>
            <a:ext cx="5943600" cy="4767263"/>
            <a:chOff x="2438400" y="685800"/>
            <a:chExt cx="7315200" cy="5867400"/>
          </a:xfrm>
        </p:grpSpPr>
        <p:pic>
          <p:nvPicPr>
            <p:cNvPr id="3" name="Grafik 2" descr="Da30.10.2022 (2)">
              <a:extLst>
                <a:ext uri="{FF2B5EF4-FFF2-40B4-BE49-F238E27FC236}">
                  <a16:creationId xmlns:a16="http://schemas.microsoft.com/office/drawing/2014/main" id="{5226322A-44C7-4DF8-88E1-7F639C0A2D9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EF95CB0-E51D-4B4B-849E-B825E73933DC}"/>
                </a:ext>
              </a:extLst>
            </p:cNvPr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endParaRPr lang="de-DE" sz="2400" dirty="0">
                <a:solidFill>
                  <a:prstClr val="white"/>
                </a:solidFill>
                <a:latin typeface="Bellota Text" panose="00000500000000000000"/>
              </a:endParaRPr>
            </a:p>
            <a:p>
              <a:pPr algn="ctr" defTabSz="742950"/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Harry Sigl: …..do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is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ja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koana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</a:t>
              </a:r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va`schwitzt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!! Alle taufrisch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1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ABF8EB8-92E3-430E-9564-1B6F47CE52C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10125" y="1200150"/>
            <a:ext cx="1885752" cy="4767263"/>
            <a:chOff x="4935538" y="685800"/>
            <a:chExt cx="2320925" cy="5867400"/>
          </a:xfrm>
        </p:grpSpPr>
        <p:pic>
          <p:nvPicPr>
            <p:cNvPr id="3" name="Grafik 2" descr="Zz1">
              <a:extLst>
                <a:ext uri="{FF2B5EF4-FFF2-40B4-BE49-F238E27FC236}">
                  <a16:creationId xmlns:a16="http://schemas.microsoft.com/office/drawing/2014/main" id="{1EA86EA6-85A9-46B6-8E38-534FCCC2CF2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5538" y="685800"/>
              <a:ext cx="2320925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EFFAEFF-8976-4D88-B7B0-B56AF3D11E92}"/>
                </a:ext>
              </a:extLst>
            </p:cNvPr>
            <p:cNvSpPr/>
            <p:nvPr/>
          </p:nvSpPr>
          <p:spPr>
            <a:xfrm>
              <a:off x="4935538" y="6210300"/>
              <a:ext cx="2320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9ADA550-B55F-4194-A061-FF81129D7A96}"/>
              </a:ext>
            </a:extLst>
          </p:cNvPr>
          <p:cNvSpPr txBox="1"/>
          <p:nvPr/>
        </p:nvSpPr>
        <p:spPr>
          <a:xfrm>
            <a:off x="896112" y="1560576"/>
            <a:ext cx="18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Ewige Bestenliste</a:t>
            </a:r>
          </a:p>
        </p:txBody>
      </p:sp>
    </p:spTree>
    <p:extLst>
      <p:ext uri="{BB962C8B-B14F-4D97-AF65-F5344CB8AC3E}">
        <p14:creationId xmlns:p14="http://schemas.microsoft.com/office/powerpoint/2010/main" val="937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D1334E5-4533-4DAD-B084-A894FF283B4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800994" y="1200150"/>
            <a:ext cx="8304014" cy="4767263"/>
            <a:chOff x="985838" y="685800"/>
            <a:chExt cx="10220325" cy="5867400"/>
          </a:xfrm>
        </p:grpSpPr>
        <p:pic>
          <p:nvPicPr>
            <p:cNvPr id="3" name="Grafik 2" descr="Zz2">
              <a:extLst>
                <a:ext uri="{FF2B5EF4-FFF2-40B4-BE49-F238E27FC236}">
                  <a16:creationId xmlns:a16="http://schemas.microsoft.com/office/drawing/2014/main" id="{EE2B5DAB-981F-4955-9414-792CF75FE83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838" y="685800"/>
              <a:ext cx="10220325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F4CEF18-102D-4C1F-9314-B61DF2AD5D4F}"/>
                </a:ext>
              </a:extLst>
            </p:cNvPr>
            <p:cNvSpPr/>
            <p:nvPr/>
          </p:nvSpPr>
          <p:spPr>
            <a:xfrm>
              <a:off x="985838" y="6210300"/>
              <a:ext cx="102203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 defTabSz="742950"/>
              <a:endParaRPr lang="de-DE" sz="19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6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4ECEE6F-DE99-421A-8D30-FF578B0DC4E3}"/>
              </a:ext>
            </a:extLst>
          </p:cNvPr>
          <p:cNvSpPr txBox="1"/>
          <p:nvPr/>
        </p:nvSpPr>
        <p:spPr>
          <a:xfrm>
            <a:off x="481584" y="1115568"/>
            <a:ext cx="89283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zum Schluss noch:</a:t>
            </a:r>
          </a:p>
          <a:p>
            <a:r>
              <a:rPr lang="de-DE" dirty="0"/>
              <a:t>Danke fürs Dabeisein!</a:t>
            </a:r>
          </a:p>
          <a:p>
            <a:r>
              <a:rPr lang="de-DE" dirty="0"/>
              <a:t>Danke fürs Ansehen der kleinen Zusammenstellung!</a:t>
            </a:r>
          </a:p>
          <a:p>
            <a:r>
              <a:rPr lang="de-DE" dirty="0"/>
              <a:t>Für evtl. Fehler wird keine Haftung übernommen!</a:t>
            </a:r>
          </a:p>
          <a:p>
            <a:r>
              <a:rPr lang="de-DE" dirty="0"/>
              <a:t>Zum Teil wurden Original WhatsApp Nachrichten übernommen, für deren</a:t>
            </a:r>
          </a:p>
          <a:p>
            <a:r>
              <a:rPr lang="de-DE" dirty="0"/>
              <a:t>Inhalte ebenso keine Haftung übernommen wird!</a:t>
            </a:r>
          </a:p>
          <a:p>
            <a:r>
              <a:rPr lang="de-DE" dirty="0"/>
              <a:t>Danke an die Verantwortlichen des LG Mettenheim, die uns immer unterstützen!</a:t>
            </a:r>
          </a:p>
          <a:p>
            <a:r>
              <a:rPr lang="de-DE" dirty="0"/>
              <a:t>Danke an die fleißigen Frostbeulenteilnehmer(innen), ohne die diese Zusammenstellung gar nicht möglich gewesen wäre!</a:t>
            </a:r>
          </a:p>
          <a:p>
            <a:r>
              <a:rPr lang="de-DE" dirty="0"/>
              <a:t>Danke für die Statistiker, ohne deren Dokumentation die Saison ein klein wenig langweiliger wäre. </a:t>
            </a:r>
          </a:p>
          <a:p>
            <a:r>
              <a:rPr lang="de-DE" dirty="0"/>
              <a:t>Danke an den Abteilungsleiter Harry!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                                        Eure Karin Anzinger</a:t>
            </a:r>
          </a:p>
        </p:txBody>
      </p:sp>
    </p:spTree>
    <p:extLst>
      <p:ext uri="{BB962C8B-B14F-4D97-AF65-F5344CB8AC3E}">
        <p14:creationId xmlns:p14="http://schemas.microsoft.com/office/powerpoint/2010/main" val="40146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B438354-FFF4-4D6F-AA08-94422B49ED95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2724150" y="1200150"/>
            <a:ext cx="4457700" cy="4767263"/>
            <a:chOff x="3352800" y="685800"/>
            <a:chExt cx="5486400" cy="5867400"/>
          </a:xfrm>
        </p:grpSpPr>
        <p:pic>
          <p:nvPicPr>
            <p:cNvPr id="3" name="Grafik 2" descr="Db30.10.2022">
              <a:extLst>
                <a:ext uri="{FF2B5EF4-FFF2-40B4-BE49-F238E27FC236}">
                  <a16:creationId xmlns:a16="http://schemas.microsoft.com/office/drawing/2014/main" id="{CD9EC79F-8F7F-4AEB-9A6B-C43FB3EB7349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52800" y="685800"/>
              <a:ext cx="5486400" cy="54864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CECCFF99-163F-4533-90C8-75D725695AC8}"/>
                </a:ext>
              </a:extLst>
            </p:cNvPr>
            <p:cNvSpPr/>
            <p:nvPr/>
          </p:nvSpPr>
          <p:spPr>
            <a:xfrm>
              <a:off x="3352800" y="6210300"/>
              <a:ext cx="548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 defTabSz="742950"/>
              <a:r>
                <a:rPr lang="de-DE" sz="2400" dirty="0" err="1">
                  <a:solidFill>
                    <a:prstClr val="white"/>
                  </a:solidFill>
                  <a:latin typeface="Bellota Text" panose="00000500000000000000"/>
                </a:rPr>
                <a:t>Mädelsgruppe</a:t>
              </a:r>
              <a:r>
                <a:rPr lang="de-DE" sz="2400" dirty="0">
                  <a:solidFill>
                    <a:prstClr val="white"/>
                  </a:solidFill>
                  <a:latin typeface="Bellota Text" panose="0000050000000000000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0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Vorlage_Präsentation_LG Mettenheim_200903_vz</Template>
  <TotalTime>0</TotalTime>
  <Words>1198</Words>
  <Application>Microsoft Office PowerPoint</Application>
  <PresentationFormat>A4-Papier (210 x 297 mm)</PresentationFormat>
  <Paragraphs>201</Paragraphs>
  <Slides>82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82</vt:i4>
      </vt:variant>
    </vt:vector>
  </HeadingPairs>
  <TitlesOfParts>
    <vt:vector size="88" baseType="lpstr">
      <vt:lpstr>Arial</vt:lpstr>
      <vt:lpstr>Bellota Text</vt:lpstr>
      <vt:lpstr>Calibri</vt:lpstr>
      <vt:lpstr>Calibri Light</vt:lpstr>
      <vt:lpstr>Segoe UI Emoji</vt:lpstr>
      <vt:lpstr>Office</vt:lpstr>
      <vt:lpstr>Frostbeulentraining Saison 2022/2023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Fotoquatschen für 2022</dc:title>
  <dc:creator>Microsoft-Konto</dc:creator>
  <cp:lastModifiedBy>Johanna Anzinger</cp:lastModifiedBy>
  <cp:revision>433</cp:revision>
  <cp:lastPrinted>2023-01-01T17:25:49Z</cp:lastPrinted>
  <dcterms:created xsi:type="dcterms:W3CDTF">2022-10-30T10:15:26Z</dcterms:created>
  <dcterms:modified xsi:type="dcterms:W3CDTF">2023-10-19T15:14:35Z</dcterms:modified>
</cp:coreProperties>
</file>